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8" r:id="rId4"/>
    <p:sldId id="269" r:id="rId5"/>
    <p:sldId id="260" r:id="rId6"/>
    <p:sldId id="261" r:id="rId7"/>
    <p:sldId id="263" r:id="rId8"/>
    <p:sldId id="264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D6BB-B868-445F-9183-8A435753F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F37CA-E612-4EED-9457-DC68A4460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0D4C3-098F-4F17-9F8F-80F8433AC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7098D-609F-4DD6-9BB0-E86A6B069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1157F-23F2-416A-85E2-5FF242F5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8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B2CD1-E2FA-480F-A56F-B5E3068A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95E0E-2879-48AA-BCA5-31F99ADCC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7C35B-D407-49CE-91BC-D40ACABF4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21C82-06C8-4386-8AC1-4175F688A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C8B1-8168-4421-B626-4DD297B8A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4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3112F-A5CE-469D-B800-3E739C60B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0079A-3134-4CE6-B898-EF21AC445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F0966-DA5D-43D9-AD75-45ED4BE8D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557C4-2C3E-4BE5-B39C-0A2D3ACAB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88C80-6ED0-4EAC-BD22-50940034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46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FFBE8-3848-4842-956A-600C69E9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49132-DB53-4A95-B3F8-508694A92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180F3-B763-4A8C-B755-97822368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43BBB-8B86-4086-BF5C-E671C859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CC976-85BA-4B8F-8D87-14884F316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55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D43D-03D5-4429-A6BB-42A31A719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4D478-E72E-4BFA-931D-35DD1E867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2422D-03EB-4D86-B1B4-016C72E2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CC3EB-F776-4716-B837-2C6CF84E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977F0-5698-42DD-8CD4-DCF03D05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882FE-505A-4FDA-9644-341BF5779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395C0-D5F8-4128-9C60-F891A761F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82B03-5013-4909-AA6A-E11363EF1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8E286-1AF7-4D18-A412-E3C44D429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3462A-728B-46BB-ADE1-C87FC5C1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A3D8E-9AB8-4A05-B77E-9A2614B8B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0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37531-F932-4A0B-9782-E85892112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22890-B164-4B61-BFC3-D8C9DD696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CCD21-4013-4F1A-A5B7-0F06F6380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86657-165F-467B-849A-376BBDD25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5DFC20-7745-4115-BD3C-58DD9A01B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E46B7-7F06-4CE7-9C25-E7CF0C91C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30721B-3ADC-4AA7-8305-11812C82D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FC566-50A4-4816-85E8-8DD74262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42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ECDD0-5DF2-4D94-8C59-1CD5307BA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35764-0496-42D3-B7A5-EA01943C6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69F40-D48E-4A61-985E-CDC4B6F7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563CC-50E5-46E5-BDA7-2D0B099C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32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F8BE68-F450-498C-9A71-60FBF82CA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A7E4E-4C5E-49F6-87CC-BA14C76B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F54EE-DCCE-473C-A40A-06A1BC46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7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1666-6E14-4D9E-B8DA-915DDADF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62B21-0CC4-4E84-A535-A0827D3AA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8359D-71EA-4429-8918-BF43BA491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7B3C0-86E4-48F8-AFBA-E52E8EA1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BCEFA-589B-4DF3-BF82-6D8A1471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5B588-ACF6-464B-A626-E82B6CA4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6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4A50C-3FE0-4989-A8AA-5158DC74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9749E7-451A-427D-8221-A8372486BD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B33BB7-053A-45A5-93B8-CEA721012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BEEF9-3F4A-4A6C-B796-53C3E5EB5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2683E-7F3E-4403-9F72-A0283A77F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F4C32B-509E-4250-A263-F81DF592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63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EFE2E-6649-47E3-8E4D-B9C5E6D7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79021-C3E3-4724-86D5-FCDCDE9B2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314AD-F108-435F-BA43-DC556D8FC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DCBC5-92C1-4274-8EE8-2CEFA5F0A55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E44D6-9228-4ECA-BE0B-A9DEC8711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F5E70-4225-4FFE-BC8A-C90A58F85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B4835-0D34-49EF-8F0A-8A06BC9E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6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.youtube.com/watch?v=qeGMI0vZt9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vic.gov.au/school/teachers/teachingresources/discipline/english/literacy/Pages/introduction_to_literacy_in_science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Staff meeting- session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1733"/>
            <a:ext cx="10515600" cy="4585230"/>
          </a:xfrm>
        </p:spPr>
        <p:txBody>
          <a:bodyPr>
            <a:normAutofit/>
          </a:bodyPr>
          <a:lstStyle/>
          <a:p>
            <a:r>
              <a:rPr lang="en-GB" dirty="0" smtClean="0"/>
              <a:t>Reading lessons- what works well? What needs to improve? </a:t>
            </a:r>
          </a:p>
          <a:p>
            <a:r>
              <a:rPr lang="en-GB" dirty="0" smtClean="0"/>
              <a:t>Guided </a:t>
            </a:r>
            <a:r>
              <a:rPr lang="en-GB" dirty="0"/>
              <a:t>reading lesson structure and discuss- </a:t>
            </a:r>
            <a:r>
              <a:rPr lang="en-GB" dirty="0" smtClean="0"/>
              <a:t>clip</a:t>
            </a:r>
          </a:p>
          <a:p>
            <a:pPr marL="0" indent="0">
              <a:buNone/>
            </a:pPr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</a:t>
            </a:r>
            <a:r>
              <a:rPr lang="en-GB" u="sng" dirty="0" smtClean="0">
                <a:hlinkClick r:id="rId2"/>
              </a:rPr>
              <a:t>m.youtube.com/watch?v=qeGMI0vZt9g</a:t>
            </a:r>
            <a:endParaRPr lang="en-GB" dirty="0" smtClean="0"/>
          </a:p>
          <a:p>
            <a:r>
              <a:rPr lang="en-GB" dirty="0" smtClean="0"/>
              <a:t>Agree: </a:t>
            </a:r>
            <a:r>
              <a:rPr lang="en-GB" dirty="0"/>
              <a:t>structure/key </a:t>
            </a:r>
            <a:r>
              <a:rPr lang="en-GB" dirty="0" smtClean="0"/>
              <a:t>elements</a:t>
            </a:r>
          </a:p>
          <a:p>
            <a:r>
              <a:rPr lang="en-GB" dirty="0" smtClean="0"/>
              <a:t>Reading </a:t>
            </a:r>
            <a:r>
              <a:rPr lang="en-GB" dirty="0"/>
              <a:t>journals- </a:t>
            </a:r>
            <a:r>
              <a:rPr lang="en-GB" dirty="0" smtClean="0"/>
              <a:t>Activities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70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98" y="0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Key </a:t>
            </a:r>
            <a:r>
              <a:rPr lang="en-GB" dirty="0" smtClean="0"/>
              <a:t>elements for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4688985"/>
          </a:xfrm>
        </p:spPr>
        <p:txBody>
          <a:bodyPr>
            <a:normAutofit/>
          </a:bodyPr>
          <a:lstStyle/>
          <a:p>
            <a:r>
              <a:rPr lang="en-GB" sz="1600" dirty="0"/>
              <a:t>VIPERS should be </a:t>
            </a:r>
            <a:r>
              <a:rPr lang="en-GB" sz="1600" dirty="0" smtClean="0"/>
              <a:t>displayed</a:t>
            </a:r>
          </a:p>
          <a:p>
            <a:r>
              <a:rPr lang="en-GB" sz="1600" dirty="0" smtClean="0"/>
              <a:t>Use correct terminology</a:t>
            </a:r>
          </a:p>
          <a:p>
            <a:r>
              <a:rPr lang="en-GB" sz="1600" dirty="0" smtClean="0"/>
              <a:t>Recap </a:t>
            </a:r>
            <a:r>
              <a:rPr lang="en-GB" sz="1600" dirty="0"/>
              <a:t>previous learning identifying </a:t>
            </a:r>
            <a:r>
              <a:rPr lang="en-GB" sz="1600" dirty="0" smtClean="0"/>
              <a:t>VIPER</a:t>
            </a:r>
          </a:p>
          <a:p>
            <a:r>
              <a:rPr lang="en-GB" sz="1600" dirty="0" smtClean="0"/>
              <a:t>Vocabulary- pre teach in advance or teach and teach in context; find a balance between words children really need to understand and those that they can be told quickly</a:t>
            </a:r>
          </a:p>
          <a:p>
            <a:r>
              <a:rPr lang="en-GB" sz="1600" dirty="0" smtClean="0"/>
              <a:t>Have visuals ready to support vocabulary understanding</a:t>
            </a:r>
          </a:p>
          <a:p>
            <a:r>
              <a:rPr lang="en-GB" sz="1600" dirty="0" smtClean="0"/>
              <a:t>Read first for enjoyment and analyse after</a:t>
            </a:r>
          </a:p>
          <a:p>
            <a:r>
              <a:rPr lang="en-GB" sz="1600" dirty="0" smtClean="0"/>
              <a:t>Model reading- intonation and fluency</a:t>
            </a:r>
          </a:p>
          <a:p>
            <a:r>
              <a:rPr lang="en-GB" sz="1600" dirty="0" smtClean="0"/>
              <a:t>Continue to use reciprocal reading strategies to explore the text</a:t>
            </a:r>
          </a:p>
          <a:p>
            <a:r>
              <a:rPr lang="en-GB" sz="1600" dirty="0" smtClean="0"/>
              <a:t>Identify a specific learning focus for the lesson that will be taught and modelled, other skills to be revisited when appropriate</a:t>
            </a:r>
          </a:p>
          <a:p>
            <a:r>
              <a:rPr lang="en-GB" sz="1600" dirty="0" smtClean="0"/>
              <a:t>A range of activities to be offered over the term</a:t>
            </a:r>
          </a:p>
          <a:p>
            <a:endParaRPr lang="en-GB" sz="1600" dirty="0" smtClean="0"/>
          </a:p>
          <a:p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33564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Agreed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102"/>
            <a:ext cx="10515600" cy="473886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b="1" dirty="0" smtClean="0"/>
              <a:t>Recap previous lesson</a:t>
            </a:r>
          </a:p>
          <a:p>
            <a:pPr algn="ctr"/>
            <a:r>
              <a:rPr lang="en-GB" b="1" dirty="0" smtClean="0"/>
              <a:t>Introduce focus of lesson</a:t>
            </a:r>
          </a:p>
          <a:p>
            <a:pPr algn="ctr"/>
            <a:r>
              <a:rPr lang="en-GB" b="1" dirty="0" smtClean="0"/>
              <a:t>Pre </a:t>
            </a:r>
            <a:r>
              <a:rPr lang="en-GB" b="1" dirty="0"/>
              <a:t>teach new vocab in context of a sentence- 3/4 </a:t>
            </a:r>
            <a:r>
              <a:rPr lang="en-GB" b="1" dirty="0" smtClean="0"/>
              <a:t>words</a:t>
            </a:r>
            <a:endParaRPr lang="en-GB" b="1" dirty="0"/>
          </a:p>
          <a:p>
            <a:pPr algn="ctr"/>
            <a:r>
              <a:rPr lang="en-GB" b="1" dirty="0">
                <a:solidFill>
                  <a:srgbClr val="7030A0"/>
                </a:solidFill>
              </a:rPr>
              <a:t>Read- Share the text, using reciprocal reading strategies</a:t>
            </a: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7030A0"/>
                </a:solidFill>
              </a:rPr>
              <a:t>Read</a:t>
            </a: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7030A0"/>
                </a:solidFill>
              </a:rPr>
              <a:t>Clarify</a:t>
            </a: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7030A0"/>
                </a:solidFill>
              </a:rPr>
              <a:t>Question</a:t>
            </a: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7030A0"/>
                </a:solidFill>
              </a:rPr>
              <a:t>Summarise</a:t>
            </a:r>
            <a:endParaRPr lang="en-GB" dirty="0">
              <a:solidFill>
                <a:srgbClr val="7030A0"/>
              </a:solidFill>
            </a:endParaRPr>
          </a:p>
          <a:p>
            <a:pPr algn="ctr"/>
            <a:r>
              <a:rPr lang="en-GB" b="1" dirty="0" smtClean="0">
                <a:solidFill>
                  <a:srgbClr val="7030A0"/>
                </a:solidFill>
              </a:rPr>
              <a:t>Teach- </a:t>
            </a:r>
            <a:r>
              <a:rPr lang="en-GB" b="1" dirty="0">
                <a:solidFill>
                  <a:srgbClr val="7030A0"/>
                </a:solidFill>
              </a:rPr>
              <a:t>demonstrate a skill</a:t>
            </a:r>
            <a:endParaRPr lang="en-GB" dirty="0">
              <a:solidFill>
                <a:srgbClr val="7030A0"/>
              </a:solidFill>
            </a:endParaRPr>
          </a:p>
          <a:p>
            <a:pPr algn="ctr"/>
            <a:r>
              <a:rPr lang="en-GB" b="1" dirty="0">
                <a:solidFill>
                  <a:srgbClr val="7030A0"/>
                </a:solidFill>
              </a:rPr>
              <a:t>Explore skill in context of the text</a:t>
            </a:r>
            <a:endParaRPr lang="en-GB" dirty="0">
              <a:solidFill>
                <a:srgbClr val="7030A0"/>
              </a:solidFill>
            </a:endParaRPr>
          </a:p>
          <a:p>
            <a:pPr algn="ctr"/>
            <a:r>
              <a:rPr lang="en-GB" b="1" dirty="0" smtClean="0"/>
              <a:t>Complete activity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316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Expectations </a:t>
            </a:r>
            <a:r>
              <a:rPr lang="en-GB" b="1" dirty="0"/>
              <a:t>around activities that should be seen termly-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Multiple </a:t>
            </a:r>
            <a:r>
              <a:rPr lang="en-GB" b="1" dirty="0"/>
              <a:t>choice</a:t>
            </a:r>
            <a:endParaRPr lang="en-GB" dirty="0"/>
          </a:p>
          <a:p>
            <a:r>
              <a:rPr lang="en-GB" b="1" dirty="0"/>
              <a:t>Matching</a:t>
            </a:r>
            <a:endParaRPr lang="en-GB" dirty="0"/>
          </a:p>
          <a:p>
            <a:r>
              <a:rPr lang="en-GB" b="1" dirty="0"/>
              <a:t>Open ended questions</a:t>
            </a:r>
            <a:endParaRPr lang="en-GB" dirty="0"/>
          </a:p>
          <a:p>
            <a:r>
              <a:rPr lang="en-GB" b="1" dirty="0"/>
              <a:t>Closed questions</a:t>
            </a:r>
            <a:endParaRPr lang="en-GB" dirty="0"/>
          </a:p>
          <a:p>
            <a:r>
              <a:rPr lang="en-GB" b="1" dirty="0"/>
              <a:t>Labelling</a:t>
            </a:r>
            <a:endParaRPr lang="en-GB" dirty="0"/>
          </a:p>
          <a:p>
            <a:r>
              <a:rPr lang="en-GB" b="1" dirty="0"/>
              <a:t>Find and copy</a:t>
            </a:r>
            <a:endParaRPr lang="en-GB" dirty="0"/>
          </a:p>
          <a:p>
            <a:r>
              <a:rPr lang="en-GB" b="1" dirty="0"/>
              <a:t>Clarifying </a:t>
            </a:r>
            <a:r>
              <a:rPr lang="en-GB" b="1" dirty="0" smtClean="0"/>
              <a:t>vocabulary</a:t>
            </a:r>
          </a:p>
          <a:p>
            <a:r>
              <a:rPr lang="en-GB" b="1" dirty="0" smtClean="0"/>
              <a:t>Predictions</a:t>
            </a:r>
          </a:p>
          <a:p>
            <a:r>
              <a:rPr lang="en-GB" b="1" dirty="0" smtClean="0"/>
              <a:t>Summarising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05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session 2- Developing 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Recognise ‘vocabulary’ is an issue- what are the issues?</a:t>
            </a:r>
          </a:p>
          <a:p>
            <a:r>
              <a:rPr lang="en-GB" dirty="0" smtClean="0"/>
              <a:t>How do we develop this already?</a:t>
            </a:r>
          </a:p>
          <a:p>
            <a:r>
              <a:rPr lang="en-GB" dirty="0"/>
              <a:t>https://bedrocklearning.org/blog/using-vocabulary-tiers-to-improve-literacy/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0890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vocabulary through non fiction 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27524"/>
          </a:xfrm>
        </p:spPr>
        <p:txBody>
          <a:bodyPr/>
          <a:lstStyle/>
          <a:p>
            <a:r>
              <a:rPr lang="en-GB" dirty="0" smtClean="0"/>
              <a:t>How do we currently do this?</a:t>
            </a:r>
          </a:p>
          <a:p>
            <a:r>
              <a:rPr lang="en-GB" dirty="0" smtClean="0"/>
              <a:t>Do we read in Science/History/Geography? How often?</a:t>
            </a:r>
          </a:p>
          <a:p>
            <a:pPr fontAlgn="base"/>
            <a:r>
              <a:rPr lang="en-GB" dirty="0"/>
              <a:t>Consider how often the topic box books are used? Can </a:t>
            </a:r>
            <a:r>
              <a:rPr lang="en-GB" dirty="0" err="1"/>
              <a:t>chn</a:t>
            </a:r>
            <a:r>
              <a:rPr lang="en-GB" dirty="0"/>
              <a:t> </a:t>
            </a:r>
            <a:r>
              <a:rPr lang="en-GB" dirty="0" smtClean="0"/>
              <a:t>navigate </a:t>
            </a:r>
            <a:r>
              <a:rPr lang="en-GB" dirty="0"/>
              <a:t>non fiction texts effectively? </a:t>
            </a:r>
            <a:endParaRPr lang="en-GB" dirty="0" smtClean="0"/>
          </a:p>
          <a:p>
            <a:pPr fontAlgn="base"/>
            <a:r>
              <a:rPr lang="en-GB" dirty="0" smtClean="0"/>
              <a:t>How </a:t>
            </a:r>
            <a:r>
              <a:rPr lang="en-GB" dirty="0"/>
              <a:t>often exposed to high quality </a:t>
            </a:r>
            <a:r>
              <a:rPr lang="en-GB" dirty="0" smtClean="0"/>
              <a:t>text?</a:t>
            </a:r>
            <a:endParaRPr lang="en-GB" dirty="0"/>
          </a:p>
          <a:p>
            <a:pPr marL="0" indent="0" fontAlgn="base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99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should we read across the curriculum?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Research- EEF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www.education.vic.gov.au/school/teachers/teachingresources/discipline/english/literacy/Pages/introduction_to_literacy_in_science.aspx</a:t>
            </a:r>
            <a:endParaRPr lang="en-GB" dirty="0" smtClean="0"/>
          </a:p>
          <a:p>
            <a:r>
              <a:rPr lang="en-GB" dirty="0" smtClean="0"/>
              <a:t>Andy Taylor- Pre complex texts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06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could reading across the curriculum be incorporated?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Developing a Non fiction reading spine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038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 of reading across the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6415"/>
            <a:ext cx="10515600" cy="4730548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Continue to read Non fiction texts in Guided reading. Where appropriate- balance this with fiction and poetry</a:t>
            </a:r>
          </a:p>
          <a:p>
            <a:r>
              <a:rPr lang="en-GB" sz="2400" dirty="0" smtClean="0"/>
              <a:t>When planning in Science, History and Geography, consider opportunities for developing the use of vocabulary through a </a:t>
            </a:r>
            <a:r>
              <a:rPr lang="en-GB" sz="2400" dirty="0" smtClean="0">
                <a:solidFill>
                  <a:srgbClr val="FF0000"/>
                </a:solidFill>
              </a:rPr>
              <a:t>pre complex or age appropriate text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Vocabulary should be read in context.</a:t>
            </a:r>
          </a:p>
          <a:p>
            <a:r>
              <a:rPr lang="en-GB" sz="2400" dirty="0" smtClean="0"/>
              <a:t>Consider how reading will enhance learning- Can you still…? Hook into learning, plenary, introducing a new concept, for modelling writing…</a:t>
            </a:r>
          </a:p>
          <a:p>
            <a:r>
              <a:rPr lang="en-GB" sz="2400" dirty="0" smtClean="0"/>
              <a:t>There is no maximum expectation for this but there is a minimum!</a:t>
            </a:r>
          </a:p>
          <a:p>
            <a:r>
              <a:rPr lang="en-GB" sz="2400" dirty="0" smtClean="0"/>
              <a:t>There should be at least 2 texts read throughout a half term, in each subject area- more reading than that is fine!</a:t>
            </a:r>
          </a:p>
          <a:p>
            <a:r>
              <a:rPr lang="en-GB" sz="2400" dirty="0" smtClean="0"/>
              <a:t>Reference the reading on the new Non Fiction reading spine for your year group- please keep copies of texts so you can use again (where possible) If you use more than 2 texts, please include on this document.</a:t>
            </a:r>
          </a:p>
          <a:p>
            <a:r>
              <a:rPr lang="en-GB" sz="2400" dirty="0" smtClean="0"/>
              <a:t>Make use of the resources we have in school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96647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491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Staff meeting- session 1</vt:lpstr>
      <vt:lpstr>Key elements for structure</vt:lpstr>
      <vt:lpstr>Agreed structure</vt:lpstr>
      <vt:lpstr> Expectations around activities that should be seen termly- </vt:lpstr>
      <vt:lpstr>Reading session 2- Developing vocabulary</vt:lpstr>
      <vt:lpstr>Developing vocabulary through non fiction texts</vt:lpstr>
      <vt:lpstr>Why should we read across the curriculum?</vt:lpstr>
      <vt:lpstr>How could reading across the curriculum be incorporated?</vt:lpstr>
      <vt:lpstr>Expectations of reading across the curriculum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meetings</dc:title>
  <dc:creator>Phillip Scott</dc:creator>
  <cp:lastModifiedBy>J Riley</cp:lastModifiedBy>
  <cp:revision>32</cp:revision>
  <dcterms:created xsi:type="dcterms:W3CDTF">2021-08-24T09:34:28Z</dcterms:created>
  <dcterms:modified xsi:type="dcterms:W3CDTF">2022-01-26T13:52:00Z</dcterms:modified>
</cp:coreProperties>
</file>