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2" r:id="rId4"/>
    <p:sldId id="263" r:id="rId5"/>
    <p:sldId id="265" r:id="rId6"/>
    <p:sldId id="266" r:id="rId7"/>
    <p:sldId id="267" r:id="rId8"/>
    <p:sldId id="268" r:id="rId9"/>
    <p:sldId id="258" r:id="rId10"/>
    <p:sldId id="261" r:id="rId11"/>
    <p:sldId id="2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9" d="100"/>
          <a:sy n="59" d="100"/>
        </p:scale>
        <p:origin x="4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2D987F5-DED4-43D4-A614-98550B5EF4D4}" type="datetimeFigureOut">
              <a:rPr lang="en-GB" smtClean="0"/>
              <a:t>11/04/2022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1444699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D987F5-DED4-43D4-A614-98550B5EF4D4}" type="datetimeFigureOut">
              <a:rPr lang="en-GB" smtClean="0"/>
              <a:t>11/04/2022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306886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D987F5-DED4-43D4-A614-98550B5EF4D4}" type="datetimeFigureOut">
              <a:rPr lang="en-GB" smtClean="0"/>
              <a:t>11/04/2022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381209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4/11/2022</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324852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4/11/2022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789824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5034C-8BD9-4B0C-893B-33834FAB227F}" type="datetime1">
              <a:rPr lang="en-US"/>
              <a:t>4/11/2022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047356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4/11/2022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726341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4/11/2022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492677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4/11/2022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982269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4/11/2022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1349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85CD17-C377-4DE5-9FCA-CC7471605C58}" type="datetime1">
              <a:rPr lang="en-US"/>
              <a:t>4/11/2022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8429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D987F5-DED4-43D4-A614-98550B5EF4D4}" type="datetimeFigureOut">
              <a:rPr lang="en-GB" smtClean="0"/>
              <a:t>11/04/2022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2270250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BE9F02-BE96-4BAE-86A5-1FA60D24CAE2}" type="datetime1">
              <a:rPr lang="en-US"/>
              <a:t>4/11/2022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0219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4/11/2022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420242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4/11/2022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61931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D987F5-DED4-43D4-A614-98550B5EF4D4}" type="datetimeFigureOut">
              <a:rPr lang="en-GB" smtClean="0"/>
              <a:t>11/04/2022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206005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2D987F5-DED4-43D4-A614-98550B5EF4D4}" type="datetimeFigureOut">
              <a:rPr lang="en-GB" smtClean="0"/>
              <a:t>11/04/2022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241490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2D987F5-DED4-43D4-A614-98550B5EF4D4}" type="datetimeFigureOut">
              <a:rPr lang="en-GB" smtClean="0"/>
              <a:t>11/04/2022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1624693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2D987F5-DED4-43D4-A614-98550B5EF4D4}" type="datetimeFigureOut">
              <a:rPr lang="en-GB" smtClean="0"/>
              <a:t>11/04/2022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398814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987F5-DED4-43D4-A614-98550B5EF4D4}" type="datetimeFigureOut">
              <a:rPr lang="en-GB" smtClean="0"/>
              <a:t>11/04/2022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1162464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D987F5-DED4-43D4-A614-98550B5EF4D4}" type="datetimeFigureOut">
              <a:rPr lang="en-GB" smtClean="0"/>
              <a:t>11/04/2022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391381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D987F5-DED4-43D4-A614-98550B5EF4D4}" type="datetimeFigureOut">
              <a:rPr lang="en-GB" smtClean="0"/>
              <a:t>11/04/2022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FC8E1E-FFB4-4C60-B74F-B4791D639C18}" type="slidenum">
              <a:rPr lang="en-GB" smtClean="0"/>
              <a:t>‹#›</a:t>
            </a:fld>
            <a:endParaRPr lang="en-GB"/>
          </a:p>
        </p:txBody>
      </p:sp>
    </p:spTree>
    <p:extLst>
      <p:ext uri="{BB962C8B-B14F-4D97-AF65-F5344CB8AC3E}">
        <p14:creationId xmlns:p14="http://schemas.microsoft.com/office/powerpoint/2010/main" val="7104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987F5-DED4-43D4-A614-98550B5EF4D4}" type="datetimeFigureOut">
              <a:rPr lang="en-GB" smtClean="0"/>
              <a:t>11/04/2022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C8E1E-FFB4-4C60-B74F-B4791D639C18}" type="slidenum">
              <a:rPr lang="en-GB" smtClean="0"/>
              <a:t>‹#›</a:t>
            </a:fld>
            <a:endParaRPr lang="en-GB"/>
          </a:p>
        </p:txBody>
      </p:sp>
    </p:spTree>
    <p:extLst>
      <p:ext uri="{BB962C8B-B14F-4D97-AF65-F5344CB8AC3E}">
        <p14:creationId xmlns:p14="http://schemas.microsoft.com/office/powerpoint/2010/main" val="2008791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4/11/2022</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3063612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0089"/>
            <a:ext cx="9144000" cy="1687484"/>
          </a:xfrm>
        </p:spPr>
        <p:txBody>
          <a:bodyPr>
            <a:normAutofit fontScale="90000"/>
          </a:bodyPr>
          <a:lstStyle/>
          <a:p>
            <a:br>
              <a:rPr lang="en-GB" sz="1100" dirty="0"/>
            </a:br>
            <a:br>
              <a:rPr lang="en-GB" sz="1100" dirty="0"/>
            </a:br>
            <a:br>
              <a:rPr lang="en-GB" sz="1100" dirty="0"/>
            </a:br>
            <a:br>
              <a:rPr lang="en-GB" sz="1100" dirty="0"/>
            </a:br>
            <a:br>
              <a:rPr lang="en-GB" sz="1100" dirty="0"/>
            </a:br>
            <a:r>
              <a:rPr lang="en-GB" sz="1100" dirty="0"/>
              <a:t>‘A rich community of learners, striving for excellence and celebrating success’.</a:t>
            </a:r>
            <a:br>
              <a:rPr lang="en-GB" sz="1100" dirty="0"/>
            </a:br>
            <a:br>
              <a:rPr lang="en-GB" sz="1100" dirty="0"/>
            </a:br>
            <a:r>
              <a:rPr lang="en-GB" sz="2200" b="1" dirty="0"/>
              <a:t>Reading Project.</a:t>
            </a:r>
            <a:br>
              <a:rPr lang="en-GB" sz="2200" b="1" dirty="0"/>
            </a:br>
            <a:br>
              <a:rPr lang="en-GB" sz="2200" b="1" dirty="0"/>
            </a:br>
            <a:br>
              <a:rPr lang="en-GB" sz="1100" dirty="0"/>
            </a:br>
            <a:br>
              <a:rPr lang="en-GB" sz="1100" dirty="0"/>
            </a:br>
            <a:br>
              <a:rPr lang="en-GB" sz="1100" dirty="0"/>
            </a:br>
            <a:endParaRPr lang="en-GB" sz="1100" dirty="0"/>
          </a:p>
        </p:txBody>
      </p:sp>
      <p:sp>
        <p:nvSpPr>
          <p:cNvPr id="3" name="Subtitle 2"/>
          <p:cNvSpPr>
            <a:spLocks noGrp="1"/>
          </p:cNvSpPr>
          <p:nvPr>
            <p:ph type="subTitle" idx="1"/>
          </p:nvPr>
        </p:nvSpPr>
        <p:spPr>
          <a:xfrm>
            <a:off x="665018" y="1662545"/>
            <a:ext cx="11130742" cy="4862946"/>
          </a:xfrm>
        </p:spPr>
        <p:txBody>
          <a:bodyPr>
            <a:normAutofit/>
          </a:bodyPr>
          <a:lstStyle/>
          <a:p>
            <a:pPr marL="171450" indent="-171450" algn="l">
              <a:buFont typeface="Arial" panose="020B0604020202020204" pitchFamily="34" charset="0"/>
              <a:buChar char="•"/>
            </a:pPr>
            <a:r>
              <a:rPr lang="en-GB" sz="1600" b="0" i="0" dirty="0">
                <a:solidFill>
                  <a:srgbClr val="000000"/>
                </a:solidFill>
                <a:effectLst/>
                <a:latin typeface="Times New Roman" panose="02020603050405020304" pitchFamily="18" charset="0"/>
              </a:rPr>
              <a:t>Alexandra Nursery School is a Local Authority Maintained Nursery School, situated in the Daub Hill Area of Bolton. </a:t>
            </a:r>
          </a:p>
          <a:p>
            <a:pPr marL="171450" indent="-171450" algn="l">
              <a:buFont typeface="Arial" panose="020B0604020202020204" pitchFamily="34" charset="0"/>
              <a:buChar char="•"/>
            </a:pPr>
            <a:r>
              <a:rPr lang="en-GB" sz="1600" dirty="0">
                <a:solidFill>
                  <a:srgbClr val="000000"/>
                </a:solidFill>
                <a:latin typeface="Times New Roman" panose="02020603050405020304" pitchFamily="18" charset="0"/>
              </a:rPr>
              <a:t>T</a:t>
            </a:r>
            <a:r>
              <a:rPr lang="en-GB" sz="1600" b="0" i="0" dirty="0">
                <a:solidFill>
                  <a:srgbClr val="000000"/>
                </a:solidFill>
                <a:effectLst/>
                <a:latin typeface="Times New Roman" panose="02020603050405020304" pitchFamily="18" charset="0"/>
              </a:rPr>
              <a:t>he school provides term time education, 9am to 4pm, 5 days per week to; 104 part time 3 and 4 year olds, 40, 2 year olds and 8 children in the High Needs Base.</a:t>
            </a:r>
          </a:p>
          <a:p>
            <a:pPr marL="171450" indent="-171450" algn="l">
              <a:buFont typeface="Arial" panose="020B0604020202020204" pitchFamily="34" charset="0"/>
              <a:buChar char="•"/>
            </a:pPr>
            <a:r>
              <a:rPr lang="en-GB" sz="1600" b="0" i="0" dirty="0">
                <a:solidFill>
                  <a:srgbClr val="000000"/>
                </a:solidFill>
                <a:effectLst/>
                <a:latin typeface="Times New Roman" panose="02020603050405020304" pitchFamily="18" charset="0"/>
              </a:rPr>
              <a:t> The majority of the children are in are in receipt of 2 year old funding or the universal 15 hours. </a:t>
            </a:r>
          </a:p>
          <a:p>
            <a:pPr marL="171450" indent="-171450" algn="l">
              <a:buFont typeface="Arial" panose="020B0604020202020204" pitchFamily="34" charset="0"/>
              <a:buChar char="•"/>
            </a:pPr>
            <a:r>
              <a:rPr lang="en-GB" sz="1600" b="0" i="0" dirty="0">
                <a:solidFill>
                  <a:srgbClr val="000000"/>
                </a:solidFill>
                <a:effectLst/>
                <a:latin typeface="Times New Roman" panose="02020603050405020304" pitchFamily="18" charset="0"/>
              </a:rPr>
              <a:t>The annual co-</a:t>
            </a:r>
            <a:r>
              <a:rPr lang="en-GB" sz="1600" b="0" i="0" dirty="0" err="1">
                <a:solidFill>
                  <a:srgbClr val="000000"/>
                </a:solidFill>
                <a:effectLst/>
                <a:latin typeface="Times New Roman" panose="02020603050405020304" pitchFamily="18" charset="0"/>
              </a:rPr>
              <a:t>hort</a:t>
            </a:r>
            <a:r>
              <a:rPr lang="en-GB" sz="1600" b="0" i="0" dirty="0">
                <a:solidFill>
                  <a:srgbClr val="000000"/>
                </a:solidFill>
                <a:effectLst/>
                <a:latin typeface="Times New Roman" panose="02020603050405020304" pitchFamily="18" charset="0"/>
              </a:rPr>
              <a:t> is very vulnerable and many children fall in to 2 or 3 vulnerable groups. (EAL/CL/SEN/WBB). </a:t>
            </a:r>
          </a:p>
          <a:p>
            <a:pPr marL="171450" indent="-171450" algn="l">
              <a:buFont typeface="Arial" panose="020B0604020202020204" pitchFamily="34" charset="0"/>
              <a:buChar char="•"/>
            </a:pPr>
            <a:r>
              <a:rPr lang="en-GB" sz="1600" b="0" i="0" dirty="0">
                <a:solidFill>
                  <a:srgbClr val="000000"/>
                </a:solidFill>
                <a:effectLst/>
                <a:latin typeface="Times New Roman" panose="02020603050405020304" pitchFamily="18" charset="0"/>
              </a:rPr>
              <a:t>41% of the current cohort (51 children) speak English as an Additional Language. (This increases term by term). </a:t>
            </a:r>
          </a:p>
          <a:p>
            <a:pPr marL="171450" indent="-171450" algn="l">
              <a:buFont typeface="Arial" panose="020B0604020202020204" pitchFamily="34" charset="0"/>
              <a:buChar char="•"/>
            </a:pPr>
            <a:r>
              <a:rPr lang="en-GB" sz="1600" b="0" i="0" dirty="0">
                <a:solidFill>
                  <a:srgbClr val="000000"/>
                </a:solidFill>
                <a:effectLst/>
                <a:latin typeface="Times New Roman" panose="02020603050405020304" pitchFamily="18" charset="0"/>
              </a:rPr>
              <a:t>Children enter nursery below </a:t>
            </a:r>
            <a:r>
              <a:rPr lang="en-GB" sz="1600" dirty="0">
                <a:solidFill>
                  <a:srgbClr val="000000"/>
                </a:solidFill>
                <a:latin typeface="Times New Roman" panose="02020603050405020304" pitchFamily="18" charset="0"/>
              </a:rPr>
              <a:t>and well below attainment levels expected for their age in </a:t>
            </a:r>
            <a:r>
              <a:rPr lang="en-GB" sz="1600" b="0" i="0" dirty="0">
                <a:solidFill>
                  <a:srgbClr val="000000"/>
                </a:solidFill>
                <a:effectLst/>
                <a:latin typeface="Times New Roman" panose="02020603050405020304" pitchFamily="18" charset="0"/>
              </a:rPr>
              <a:t>Communication and Language, PSE and Reading.</a:t>
            </a:r>
          </a:p>
          <a:p>
            <a:pPr marL="171450" indent="-171450" algn="l">
              <a:buFont typeface="Arial" panose="020B0604020202020204" pitchFamily="34" charset="0"/>
              <a:buChar char="•"/>
            </a:pPr>
            <a:r>
              <a:rPr lang="en-GB" sz="1600" b="0" i="0" dirty="0">
                <a:solidFill>
                  <a:srgbClr val="000000"/>
                </a:solidFill>
                <a:effectLst/>
                <a:latin typeface="Times New Roman" panose="02020603050405020304" pitchFamily="18" charset="0"/>
              </a:rPr>
              <a:t>There are 11 different languages spoken in the school. </a:t>
            </a:r>
          </a:p>
          <a:p>
            <a:pPr marL="171450" indent="-171450" algn="l">
              <a:buFont typeface="Arial" panose="020B0604020202020204" pitchFamily="34" charset="0"/>
              <a:buChar char="•"/>
            </a:pPr>
            <a:r>
              <a:rPr lang="en-GB" sz="1600" dirty="0">
                <a:solidFill>
                  <a:srgbClr val="000000"/>
                </a:solidFill>
                <a:latin typeface="Times New Roman" panose="02020603050405020304" pitchFamily="18" charset="0"/>
              </a:rPr>
              <a:t>There are </a:t>
            </a:r>
            <a:r>
              <a:rPr lang="en-GB" sz="1600" b="0" i="0" dirty="0">
                <a:solidFill>
                  <a:srgbClr val="000000"/>
                </a:solidFill>
                <a:effectLst/>
                <a:latin typeface="Times New Roman" panose="02020603050405020304" pitchFamily="18" charset="0"/>
              </a:rPr>
              <a:t>51 children currently attending the nursery from a very diverse range of backgrounds and cultures. </a:t>
            </a:r>
          </a:p>
          <a:p>
            <a:pPr marL="171450" indent="-171450" algn="l">
              <a:buFont typeface="Arial" panose="020B0604020202020204" pitchFamily="34" charset="0"/>
              <a:buChar char="•"/>
            </a:pPr>
            <a:r>
              <a:rPr lang="en-GB" sz="1600" b="0" i="0" dirty="0">
                <a:solidFill>
                  <a:srgbClr val="000000"/>
                </a:solidFill>
                <a:effectLst/>
                <a:latin typeface="Times New Roman" panose="02020603050405020304" pitchFamily="18" charset="0"/>
              </a:rPr>
              <a:t>The cohort is transient and tends to change each year. For example, over the past 2 years, there has been an increase in the number of African families attending of which there were 13 refugee families.</a:t>
            </a:r>
          </a:p>
          <a:p>
            <a:pPr algn="l"/>
            <a:endParaRPr lang="en-GB" sz="1200" b="0" i="0" dirty="0">
              <a:solidFill>
                <a:srgbClr val="000000"/>
              </a:solidFill>
              <a:effectLst/>
              <a:latin typeface="Times New Roman" panose="02020603050405020304" pitchFamily="18" charset="0"/>
            </a:endParaRPr>
          </a:p>
          <a:p>
            <a:pPr algn="l"/>
            <a:endParaRPr lang="en-GB"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57447"/>
            <a:ext cx="2206752" cy="786384"/>
          </a:xfrm>
          <a:prstGeom prst="rect">
            <a:avLst/>
          </a:prstGeom>
        </p:spPr>
      </p:pic>
      <p:pic>
        <p:nvPicPr>
          <p:cNvPr id="6" name="Picture 5"/>
          <p:cNvPicPr>
            <a:picLocks noChangeAspect="1"/>
          </p:cNvPicPr>
          <p:nvPr/>
        </p:nvPicPr>
        <p:blipFill>
          <a:blip r:embed="rId3"/>
          <a:stretch>
            <a:fillRect/>
          </a:stretch>
        </p:blipFill>
        <p:spPr>
          <a:xfrm>
            <a:off x="9447061" y="141316"/>
            <a:ext cx="1784819" cy="1338614"/>
          </a:xfrm>
          <a:prstGeom prst="rect">
            <a:avLst/>
          </a:prstGeom>
        </p:spPr>
      </p:pic>
    </p:spTree>
    <p:extLst>
      <p:ext uri="{BB962C8B-B14F-4D97-AF65-F5344CB8AC3E}">
        <p14:creationId xmlns:p14="http://schemas.microsoft.com/office/powerpoint/2010/main" val="3371149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Maisy Group – core stories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193770" y="1242756"/>
            <a:ext cx="3682538" cy="5253644"/>
          </a:xfrm>
          <a:prstGeom prst="rect">
            <a:avLst/>
          </a:prstGeom>
        </p:spPr>
      </p:pic>
    </p:spTree>
    <p:extLst>
      <p:ext uri="{BB962C8B-B14F-4D97-AF65-F5344CB8AC3E}">
        <p14:creationId xmlns:p14="http://schemas.microsoft.com/office/powerpoint/2010/main" val="1395116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Reasons for becoming involved with the project. </a:t>
            </a:r>
            <a:br>
              <a:rPr lang="en-GB" dirty="0"/>
            </a:br>
            <a:endParaRPr lang="en-GB" dirty="0"/>
          </a:p>
        </p:txBody>
      </p:sp>
      <p:sp>
        <p:nvSpPr>
          <p:cNvPr id="3" name="Content Placeholder 2"/>
          <p:cNvSpPr>
            <a:spLocks noGrp="1"/>
          </p:cNvSpPr>
          <p:nvPr>
            <p:ph idx="1"/>
          </p:nvPr>
        </p:nvSpPr>
        <p:spPr/>
        <p:txBody>
          <a:bodyPr>
            <a:normAutofit fontScale="92500"/>
          </a:bodyPr>
          <a:lstStyle/>
          <a:p>
            <a:pPr fontAlgn="base"/>
            <a:r>
              <a:rPr lang="en-GB" sz="2400" dirty="0"/>
              <a:t>A large emphasis is already placed on the importance of reading at the school. Following inspection in 2019 and their deep dive in to reading, we were graded outstanding. However I wanted to further enhance parental engagement within this area. </a:t>
            </a:r>
            <a:br>
              <a:rPr lang="en-GB" sz="2400" dirty="0"/>
            </a:br>
            <a:endParaRPr lang="en-GB" sz="2400" dirty="0"/>
          </a:p>
          <a:p>
            <a:pPr fontAlgn="base"/>
            <a:r>
              <a:rPr lang="en-GB" sz="2400" dirty="0"/>
              <a:t>To support disadvantaged children with more access to reading materials.</a:t>
            </a:r>
          </a:p>
          <a:p>
            <a:pPr fontAlgn="base"/>
            <a:endParaRPr lang="en-GB" sz="2400" dirty="0"/>
          </a:p>
          <a:p>
            <a:pPr fontAlgn="base"/>
            <a:r>
              <a:rPr lang="en-GB" sz="2400" dirty="0"/>
              <a:t>The project was an opportunity to support and further the professional development of practitioners. </a:t>
            </a:r>
          </a:p>
          <a:p>
            <a:pPr fontAlgn="base"/>
            <a:endParaRPr lang="en-GB" sz="2400" dirty="0"/>
          </a:p>
          <a:p>
            <a:pPr fontAlgn="base"/>
            <a:r>
              <a:rPr lang="en-GB" sz="2400" dirty="0"/>
              <a:t>The project was an opportunity to share good practice and gain further support from primary schools because we are such a small setting and specialising in nursery age children. </a:t>
            </a:r>
          </a:p>
          <a:p>
            <a:endParaRPr lang="en-GB" dirty="0"/>
          </a:p>
        </p:txBody>
      </p:sp>
    </p:spTree>
    <p:extLst>
      <p:ext uri="{BB962C8B-B14F-4D97-AF65-F5344CB8AC3E}">
        <p14:creationId xmlns:p14="http://schemas.microsoft.com/office/powerpoint/2010/main" val="89991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Barriers to learning.</a:t>
            </a:r>
            <a:br>
              <a:rPr lang="en-GB" dirty="0"/>
            </a:br>
            <a:endParaRPr lang="en-GB" dirty="0"/>
          </a:p>
        </p:txBody>
      </p:sp>
      <p:sp>
        <p:nvSpPr>
          <p:cNvPr id="3" name="Content Placeholder 2"/>
          <p:cNvSpPr>
            <a:spLocks noGrp="1"/>
          </p:cNvSpPr>
          <p:nvPr>
            <p:ph idx="1"/>
          </p:nvPr>
        </p:nvSpPr>
        <p:spPr>
          <a:xfrm>
            <a:off x="838200" y="1172095"/>
            <a:ext cx="10515600" cy="5004868"/>
          </a:xfrm>
        </p:spPr>
        <p:txBody>
          <a:bodyPr>
            <a:normAutofit fontScale="55000" lnSpcReduction="20000"/>
          </a:bodyPr>
          <a:lstStyle/>
          <a:p>
            <a:pPr marL="0" indent="0">
              <a:buNone/>
            </a:pPr>
            <a:r>
              <a:rPr lang="en-GB" b="1" i="1" u="sng" dirty="0"/>
              <a:t>Reading at Home. </a:t>
            </a:r>
          </a:p>
          <a:p>
            <a:r>
              <a:rPr lang="en-GB" dirty="0"/>
              <a:t>Following a training day presented by Alex Quigley, I was astounded that 1 in 8 households have no books!!!!!</a:t>
            </a:r>
          </a:p>
          <a:p>
            <a:r>
              <a:rPr lang="en-GB" dirty="0"/>
              <a:t>This information made me reflect on the children at Alexandra nursery school and the resources they had at home. </a:t>
            </a:r>
          </a:p>
          <a:p>
            <a:pPr marL="0" indent="0">
              <a:buNone/>
            </a:pPr>
            <a:r>
              <a:rPr lang="en-GB" dirty="0"/>
              <a:t> </a:t>
            </a:r>
          </a:p>
          <a:p>
            <a:pPr marL="0" indent="0">
              <a:buNone/>
            </a:pPr>
            <a:r>
              <a:rPr lang="en-GB" dirty="0"/>
              <a:t>-  Maybe it was one of the reasons that children at Alexandra displayed negative reading behaviours and appreciation of books. </a:t>
            </a:r>
          </a:p>
          <a:p>
            <a:pPr marL="0" indent="0">
              <a:buNone/>
            </a:pPr>
            <a:r>
              <a:rPr lang="en-GB" dirty="0"/>
              <a:t> - If parents had limited means to buy books or were not modelling reading behaviours in the home, then children would only see this at Nursery.</a:t>
            </a:r>
          </a:p>
          <a:p>
            <a:pPr marL="0" indent="0">
              <a:buNone/>
            </a:pPr>
            <a:endParaRPr lang="en-GB" dirty="0"/>
          </a:p>
          <a:p>
            <a:r>
              <a:rPr lang="en-GB" dirty="0"/>
              <a:t>Home reading books are returned in all states without reason and we would normally just charge for these but not receive any money or explanation as to why the book was damaged. </a:t>
            </a:r>
          </a:p>
          <a:p>
            <a:endParaRPr lang="en-GB" b="1" i="1" u="sng" dirty="0"/>
          </a:p>
          <a:p>
            <a:pPr marL="0" indent="0">
              <a:buNone/>
            </a:pPr>
            <a:r>
              <a:rPr lang="en-GB" b="1" i="1" u="sng" dirty="0"/>
              <a:t>The Pandemic.</a:t>
            </a:r>
          </a:p>
          <a:p>
            <a:r>
              <a:rPr lang="en-GB" dirty="0"/>
              <a:t>Another barrier was the pandemic. </a:t>
            </a:r>
          </a:p>
          <a:p>
            <a:pPr marL="0" indent="0">
              <a:buNone/>
            </a:pPr>
            <a:r>
              <a:rPr lang="en-GB" b="1" i="1" u="sng" dirty="0"/>
              <a:t>English as an Additional Language. </a:t>
            </a:r>
          </a:p>
          <a:p>
            <a:r>
              <a:rPr lang="en-GB" dirty="0"/>
              <a:t>Many of the parents and children at the school have English as an additional language. </a:t>
            </a:r>
          </a:p>
          <a:p>
            <a:pPr marL="0" indent="0">
              <a:buNone/>
            </a:pPr>
            <a:r>
              <a:rPr lang="en-GB" b="1" i="1" u="sng" dirty="0"/>
              <a:t>Money</a:t>
            </a:r>
          </a:p>
          <a:p>
            <a:r>
              <a:rPr lang="en-GB" dirty="0"/>
              <a:t>Resources cost a lot of money. How are we going to pay for this?</a:t>
            </a:r>
          </a:p>
        </p:txBody>
      </p:sp>
      <p:pic>
        <p:nvPicPr>
          <p:cNvPr id="4" name="Picture 3" descr="Download Thought Thinking Emoji Free HQ Image HQ PNG Imag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2762" y="5089078"/>
            <a:ext cx="896390" cy="896390"/>
          </a:xfrm>
          <a:prstGeom prst="rect">
            <a:avLst/>
          </a:prstGeom>
        </p:spPr>
      </p:pic>
    </p:spTree>
    <p:extLst>
      <p:ext uri="{BB962C8B-B14F-4D97-AF65-F5344CB8AC3E}">
        <p14:creationId xmlns:p14="http://schemas.microsoft.com/office/powerpoint/2010/main" val="2893121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Overcoming Barriers. </a:t>
            </a:r>
            <a:br>
              <a:rPr lang="en-GB" dirty="0"/>
            </a:br>
            <a:endParaRPr lang="en-GB" dirty="0"/>
          </a:p>
        </p:txBody>
      </p:sp>
      <p:sp>
        <p:nvSpPr>
          <p:cNvPr id="3" name="Content Placeholder 2"/>
          <p:cNvSpPr>
            <a:spLocks noGrp="1"/>
          </p:cNvSpPr>
          <p:nvPr>
            <p:ph idx="1"/>
          </p:nvPr>
        </p:nvSpPr>
        <p:spPr>
          <a:xfrm>
            <a:off x="838200" y="1255222"/>
            <a:ext cx="10515600" cy="4921741"/>
          </a:xfrm>
        </p:spPr>
        <p:txBody>
          <a:bodyPr>
            <a:normAutofit/>
          </a:bodyPr>
          <a:lstStyle/>
          <a:p>
            <a:r>
              <a:rPr lang="en-GB" sz="1600" dirty="0"/>
              <a:t>We started to collect free books and cheap books from Facebook market/family/friends.</a:t>
            </a:r>
          </a:p>
          <a:p>
            <a:r>
              <a:rPr lang="en-GB" sz="1600" dirty="0"/>
              <a:t>Made an application to the Shine Project for charity funding.</a:t>
            </a:r>
          </a:p>
          <a:p>
            <a:r>
              <a:rPr lang="en-GB" sz="1600" dirty="0"/>
              <a:t>We used the pandemic as an opportunity to share our core stories for the differentiated key groups on </a:t>
            </a:r>
            <a:r>
              <a:rPr lang="en-GB" sz="1600" dirty="0" err="1"/>
              <a:t>Classdojo</a:t>
            </a:r>
            <a:r>
              <a:rPr lang="en-GB" sz="1600" dirty="0"/>
              <a:t> and Facebook. Key workers modelled the reading process and children could hear the core stories each day at home.</a:t>
            </a:r>
          </a:p>
          <a:p>
            <a:r>
              <a:rPr lang="en-GB" sz="1600" dirty="0"/>
              <a:t>Staff reorganised all current books and we created a library as a special place to take children and invite parents, to teach reading behaviours and to foster a love of books. Staff will provide reading sessions for parents in Urdu and </a:t>
            </a:r>
            <a:r>
              <a:rPr lang="en-GB" sz="1600" dirty="0" err="1"/>
              <a:t>Gujurati</a:t>
            </a:r>
            <a:r>
              <a:rPr lang="en-GB" sz="1600" dirty="0"/>
              <a:t>.</a:t>
            </a:r>
            <a:endParaRPr lang="en-GB" dirty="0"/>
          </a:p>
          <a:p>
            <a:endParaRPr lang="en-GB" dirty="0"/>
          </a:p>
          <a:p>
            <a:endParaRPr lang="en-GB" dirty="0"/>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768"/>
                    </a14:imgEffect>
                  </a14:imgLayer>
                </a14:imgProps>
              </a:ext>
              <a:ext uri="{28A0092B-C50C-407E-A947-70E740481C1C}">
                <a14:useLocalDpi xmlns:a14="http://schemas.microsoft.com/office/drawing/2010/main" val="0"/>
              </a:ext>
            </a:extLst>
          </a:blip>
          <a:stretch>
            <a:fillRect/>
          </a:stretch>
        </p:blipFill>
        <p:spPr>
          <a:xfrm>
            <a:off x="1404850" y="3279369"/>
            <a:ext cx="3757353" cy="281801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3629" y="246509"/>
            <a:ext cx="2399608" cy="1799706"/>
          </a:xfrm>
          <a:prstGeom prst="rect">
            <a:avLst/>
          </a:prstGeom>
        </p:spPr>
      </p:pic>
      <p:pic>
        <p:nvPicPr>
          <p:cNvPr id="12" name="101_075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33310" y="3277291"/>
            <a:ext cx="3760124" cy="2820093"/>
          </a:xfrm>
          <a:prstGeom prst="rect">
            <a:avLst/>
          </a:prstGeom>
        </p:spPr>
      </p:pic>
    </p:spTree>
    <p:extLst>
      <p:ext uri="{BB962C8B-B14F-4D97-AF65-F5344CB8AC3E}">
        <p14:creationId xmlns:p14="http://schemas.microsoft.com/office/powerpoint/2010/main" val="2861604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Next Steps</a:t>
            </a:r>
          </a:p>
        </p:txBody>
      </p:sp>
      <p:sp>
        <p:nvSpPr>
          <p:cNvPr id="3" name="Content Placeholder 2"/>
          <p:cNvSpPr>
            <a:spLocks noGrp="1"/>
          </p:cNvSpPr>
          <p:nvPr>
            <p:ph idx="1"/>
          </p:nvPr>
        </p:nvSpPr>
        <p:spPr/>
        <p:txBody>
          <a:bodyPr>
            <a:normAutofit/>
          </a:bodyPr>
          <a:lstStyle/>
          <a:p>
            <a:pPr fontAlgn="base"/>
            <a:r>
              <a:rPr lang="en-GB" dirty="0"/>
              <a:t>Now the library is set up, Key workers will take their children in and will invite parents in, to model reading and empower parents to read with their child at home. </a:t>
            </a:r>
          </a:p>
          <a:p>
            <a:pPr fontAlgn="base"/>
            <a:r>
              <a:rPr lang="en-GB" dirty="0"/>
              <a:t>Staff are currently undertaking Mantra Lingua training, to work with EAL families. They will model the use of the pens with the aim of them reading with their children at home in their home language.</a:t>
            </a:r>
          </a:p>
          <a:p>
            <a:pPr fontAlgn="base"/>
            <a:r>
              <a:rPr lang="en-GB" dirty="0"/>
              <a:t>Finally, some schools in the project have discussed the possibility of supporting parents with reading at home, by using older siblings of the nursery children, to share their reading book at home.   </a:t>
            </a:r>
          </a:p>
          <a:p>
            <a:endParaRPr lang="en-GB" dirty="0"/>
          </a:p>
        </p:txBody>
      </p:sp>
    </p:spTree>
    <p:extLst>
      <p:ext uri="{BB962C8B-B14F-4D97-AF65-F5344CB8AC3E}">
        <p14:creationId xmlns:p14="http://schemas.microsoft.com/office/powerpoint/2010/main" val="3136442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 Tips for Parental Engagement</a:t>
            </a:r>
          </a:p>
        </p:txBody>
      </p:sp>
      <p:sp>
        <p:nvSpPr>
          <p:cNvPr id="3" name="Content Placeholder 2"/>
          <p:cNvSpPr>
            <a:spLocks noGrp="1"/>
          </p:cNvSpPr>
          <p:nvPr>
            <p:ph idx="1"/>
          </p:nvPr>
        </p:nvSpPr>
        <p:spPr/>
        <p:txBody>
          <a:bodyPr>
            <a:normAutofit fontScale="92500" lnSpcReduction="10000"/>
          </a:bodyPr>
          <a:lstStyle/>
          <a:p>
            <a:pPr fontAlgn="base"/>
            <a:r>
              <a:rPr lang="en-GB" dirty="0"/>
              <a:t>We also aim to engage parents through non threatening activities that they will feel confident taking part in, like baking and forest school. </a:t>
            </a:r>
          </a:p>
          <a:p>
            <a:pPr fontAlgn="base"/>
            <a:endParaRPr lang="en-GB" dirty="0"/>
          </a:p>
          <a:p>
            <a:pPr fontAlgn="base"/>
            <a:r>
              <a:rPr lang="en-GB" dirty="0"/>
              <a:t>We try to avoid titles like ‘workshop’</a:t>
            </a:r>
          </a:p>
          <a:p>
            <a:pPr fontAlgn="base"/>
            <a:endParaRPr lang="en-GB" dirty="0"/>
          </a:p>
          <a:p>
            <a:pPr fontAlgn="base"/>
            <a:r>
              <a:rPr lang="en-GB" dirty="0"/>
              <a:t>These opportunities allow practitioners to talk generally about the use of books - fiction and non fiction.</a:t>
            </a:r>
          </a:p>
          <a:p>
            <a:pPr fontAlgn="base"/>
            <a:endParaRPr lang="en-GB" dirty="0"/>
          </a:p>
          <a:p>
            <a:pPr fontAlgn="base"/>
            <a:r>
              <a:rPr lang="en-GB" dirty="0"/>
              <a:t>They are able to talk about reading and model the reading process in a non threatening manner that educates parents and children.</a:t>
            </a:r>
            <a:br>
              <a:rPr lang="en-GB" dirty="0"/>
            </a:br>
            <a:endParaRPr lang="en-GB" dirty="0"/>
          </a:p>
        </p:txBody>
      </p:sp>
    </p:spTree>
    <p:extLst>
      <p:ext uri="{BB962C8B-B14F-4D97-AF65-F5344CB8AC3E}">
        <p14:creationId xmlns:p14="http://schemas.microsoft.com/office/powerpoint/2010/main" val="337080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Actions as a result of the Project.</a:t>
            </a:r>
          </a:p>
        </p:txBody>
      </p:sp>
      <p:sp>
        <p:nvSpPr>
          <p:cNvPr id="3" name="Content Placeholder 2"/>
          <p:cNvSpPr>
            <a:spLocks noGrp="1"/>
          </p:cNvSpPr>
          <p:nvPr>
            <p:ph idx="1"/>
          </p:nvPr>
        </p:nvSpPr>
        <p:spPr/>
        <p:txBody>
          <a:bodyPr/>
          <a:lstStyle/>
          <a:p>
            <a:r>
              <a:rPr lang="en-GB" dirty="0"/>
              <a:t>To promote the Teaching guide as an effective resource for teaching reading, Communication and Language. </a:t>
            </a:r>
          </a:p>
          <a:p>
            <a:r>
              <a:rPr lang="en-GB" dirty="0"/>
              <a:t>Hopefully, this will allow us to also generate income for the school. </a:t>
            </a:r>
          </a:p>
          <a:p>
            <a:endParaRPr lang="en-GB" dirty="0"/>
          </a:p>
          <a:p>
            <a:r>
              <a:rPr lang="en-GB" dirty="0"/>
              <a:t>See next few slides.</a:t>
            </a:r>
          </a:p>
        </p:txBody>
      </p:sp>
    </p:spTree>
    <p:extLst>
      <p:ext uri="{BB962C8B-B14F-4D97-AF65-F5344CB8AC3E}">
        <p14:creationId xmlns:p14="http://schemas.microsoft.com/office/powerpoint/2010/main" val="417474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dirty="0">
                <a:solidFill>
                  <a:prstClr val="black"/>
                </a:solidFill>
              </a:rPr>
            </a:br>
            <a:r>
              <a:rPr lang="en-GB" dirty="0">
                <a:solidFill>
                  <a:prstClr val="black"/>
                </a:solidFill>
              </a:rPr>
              <a:t>How we teach Communication and language, Reading and support EAL. </a:t>
            </a:r>
            <a:br>
              <a:rPr lang="en-GB" dirty="0">
                <a:solidFill>
                  <a:prstClr val="black"/>
                </a:solidFill>
              </a:rPr>
            </a:br>
            <a:endParaRPr lang="en-GB" dirty="0"/>
          </a:p>
        </p:txBody>
      </p:sp>
      <p:sp>
        <p:nvSpPr>
          <p:cNvPr id="3" name="Content Placeholder 2"/>
          <p:cNvSpPr>
            <a:spLocks noGrp="1"/>
          </p:cNvSpPr>
          <p:nvPr>
            <p:ph idx="1"/>
          </p:nvPr>
        </p:nvSpPr>
        <p:spPr/>
        <p:txBody>
          <a:bodyPr>
            <a:normAutofit/>
          </a:bodyPr>
          <a:lstStyle/>
          <a:p>
            <a:pPr marL="0" lvl="0" indent="0">
              <a:lnSpc>
                <a:spcPct val="100000"/>
              </a:lnSpc>
              <a:spcBef>
                <a:spcPts val="0"/>
              </a:spcBef>
              <a:buNone/>
            </a:pPr>
            <a:r>
              <a:rPr lang="en-GB" sz="1400" dirty="0">
                <a:solidFill>
                  <a:srgbClr val="44546A"/>
                </a:solidFill>
              </a:rPr>
              <a:t>We use a variety of approaches that are combined in to sequenced and developmentally appropriate Together Time groups, to support language development. </a:t>
            </a:r>
          </a:p>
          <a:p>
            <a:pPr marL="0" lvl="0" indent="0">
              <a:lnSpc>
                <a:spcPct val="100000"/>
              </a:lnSpc>
              <a:spcBef>
                <a:spcPts val="0"/>
              </a:spcBef>
              <a:buNone/>
            </a:pPr>
            <a:endParaRPr lang="en-GB" sz="1400" dirty="0">
              <a:solidFill>
                <a:srgbClr val="44546A"/>
              </a:solidFill>
            </a:endParaRPr>
          </a:p>
          <a:p>
            <a:pPr marL="0" lvl="0" indent="0">
              <a:lnSpc>
                <a:spcPct val="100000"/>
              </a:lnSpc>
              <a:spcBef>
                <a:spcPts val="0"/>
              </a:spcBef>
              <a:buNone/>
            </a:pPr>
            <a:r>
              <a:rPr lang="en-GB" sz="1400" dirty="0">
                <a:solidFill>
                  <a:srgbClr val="44546A"/>
                </a:solidFill>
              </a:rPr>
              <a:t>ELKLAN</a:t>
            </a:r>
          </a:p>
          <a:p>
            <a:pPr marL="0" lvl="0" indent="0">
              <a:lnSpc>
                <a:spcPct val="100000"/>
              </a:lnSpc>
              <a:spcBef>
                <a:spcPts val="0"/>
              </a:spcBef>
              <a:buNone/>
            </a:pPr>
            <a:r>
              <a:rPr lang="en-GB" sz="1400" dirty="0">
                <a:solidFill>
                  <a:srgbClr val="44546A"/>
                </a:solidFill>
              </a:rPr>
              <a:t>Sign-a-long</a:t>
            </a:r>
          </a:p>
          <a:p>
            <a:pPr marL="0" lvl="0" indent="0">
              <a:lnSpc>
                <a:spcPct val="100000"/>
              </a:lnSpc>
              <a:spcBef>
                <a:spcPts val="0"/>
              </a:spcBef>
              <a:buNone/>
            </a:pPr>
            <a:r>
              <a:rPr lang="en-GB" sz="1400" dirty="0">
                <a:solidFill>
                  <a:srgbClr val="44546A"/>
                </a:solidFill>
              </a:rPr>
              <a:t>Brain Gym</a:t>
            </a:r>
          </a:p>
          <a:p>
            <a:pPr marL="0" lvl="0" indent="0">
              <a:lnSpc>
                <a:spcPct val="100000"/>
              </a:lnSpc>
              <a:spcBef>
                <a:spcPts val="0"/>
              </a:spcBef>
              <a:buNone/>
            </a:pPr>
            <a:r>
              <a:rPr lang="en-GB" sz="1400" dirty="0">
                <a:solidFill>
                  <a:srgbClr val="44546A"/>
                </a:solidFill>
              </a:rPr>
              <a:t>Letters and Sounds </a:t>
            </a:r>
          </a:p>
          <a:p>
            <a:pPr marL="0" lvl="0" indent="0">
              <a:lnSpc>
                <a:spcPct val="100000"/>
              </a:lnSpc>
              <a:spcBef>
                <a:spcPts val="0"/>
              </a:spcBef>
              <a:buNone/>
            </a:pPr>
            <a:r>
              <a:rPr lang="en-GB" sz="1400" dirty="0">
                <a:solidFill>
                  <a:srgbClr val="44546A"/>
                </a:solidFill>
              </a:rPr>
              <a:t>Language Through Listening and Nursery Narrative</a:t>
            </a:r>
          </a:p>
          <a:p>
            <a:pPr marL="0" lvl="0" indent="0">
              <a:lnSpc>
                <a:spcPct val="100000"/>
              </a:lnSpc>
              <a:spcBef>
                <a:spcPts val="0"/>
              </a:spcBef>
              <a:buNone/>
            </a:pPr>
            <a:r>
              <a:rPr lang="en-GB" sz="1400" dirty="0">
                <a:solidFill>
                  <a:srgbClr val="44546A"/>
                </a:solidFill>
              </a:rPr>
              <a:t>The Language Journey</a:t>
            </a:r>
          </a:p>
          <a:p>
            <a:pPr marL="0" lvl="0" indent="0">
              <a:lnSpc>
                <a:spcPct val="100000"/>
              </a:lnSpc>
              <a:spcBef>
                <a:spcPts val="0"/>
              </a:spcBef>
              <a:buNone/>
            </a:pPr>
            <a:r>
              <a:rPr lang="en-GB" sz="1400" dirty="0">
                <a:solidFill>
                  <a:srgbClr val="44546A"/>
                </a:solidFill>
              </a:rPr>
              <a:t>Language Through Listening </a:t>
            </a:r>
          </a:p>
          <a:p>
            <a:pPr marL="0" lvl="0" indent="0">
              <a:lnSpc>
                <a:spcPct val="100000"/>
              </a:lnSpc>
              <a:spcBef>
                <a:spcPts val="0"/>
              </a:spcBef>
              <a:buNone/>
            </a:pPr>
            <a:r>
              <a:rPr lang="en-GB" sz="1400" dirty="0">
                <a:solidFill>
                  <a:srgbClr val="44546A"/>
                </a:solidFill>
              </a:rPr>
              <a:t>Nursery Narrative</a:t>
            </a:r>
          </a:p>
          <a:p>
            <a:pPr marL="0" lvl="0" indent="0">
              <a:lnSpc>
                <a:spcPct val="100000"/>
              </a:lnSpc>
              <a:spcBef>
                <a:spcPts val="0"/>
              </a:spcBef>
              <a:buNone/>
            </a:pPr>
            <a:r>
              <a:rPr lang="en-GB" sz="1400" dirty="0">
                <a:solidFill>
                  <a:srgbClr val="44546A"/>
                </a:solidFill>
              </a:rPr>
              <a:t>Characteristics of Effective Learning and PSE</a:t>
            </a:r>
          </a:p>
          <a:p>
            <a:pPr marL="0" lvl="0" indent="0">
              <a:lnSpc>
                <a:spcPct val="100000"/>
              </a:lnSpc>
              <a:spcBef>
                <a:spcPts val="0"/>
              </a:spcBef>
              <a:buNone/>
            </a:pPr>
            <a:endParaRPr lang="en-GB" sz="1400" dirty="0">
              <a:solidFill>
                <a:prstClr val="black"/>
              </a:solidFill>
            </a:endParaRPr>
          </a:p>
          <a:p>
            <a:pPr marL="0" lvl="0" indent="0">
              <a:lnSpc>
                <a:spcPct val="100000"/>
              </a:lnSpc>
              <a:spcBef>
                <a:spcPts val="0"/>
              </a:spcBef>
              <a:buNone/>
            </a:pPr>
            <a:endParaRPr lang="en-GB" sz="1400" dirty="0">
              <a:solidFill>
                <a:prstClr val="black"/>
              </a:solidFill>
            </a:endParaRPr>
          </a:p>
          <a:p>
            <a:pPr marL="0" indent="0">
              <a:lnSpc>
                <a:spcPct val="100000"/>
              </a:lnSpc>
              <a:spcBef>
                <a:spcPts val="0"/>
              </a:spcBef>
              <a:buNone/>
            </a:pPr>
            <a:r>
              <a:rPr lang="en-GB" sz="1400" dirty="0">
                <a:solidFill>
                  <a:srgbClr val="44546A"/>
                </a:solidFill>
              </a:rPr>
              <a:t>Each Together Time group has a set of related core stories that support the EYFS curriculum.</a:t>
            </a:r>
          </a:p>
          <a:p>
            <a:pPr marL="0" lvl="0" indent="0">
              <a:lnSpc>
                <a:spcPct val="100000"/>
              </a:lnSpc>
              <a:spcBef>
                <a:spcPts val="0"/>
              </a:spcBef>
              <a:buNone/>
            </a:pPr>
            <a:r>
              <a:rPr lang="en-GB" sz="1400" dirty="0">
                <a:solidFill>
                  <a:srgbClr val="44546A"/>
                </a:solidFill>
              </a:rPr>
              <a:t>These stories focus on words in the here and now. For example, animals, body parts etc.</a:t>
            </a:r>
          </a:p>
          <a:p>
            <a:pPr marL="0" lvl="0" indent="0">
              <a:lnSpc>
                <a:spcPct val="100000"/>
              </a:lnSpc>
              <a:spcBef>
                <a:spcPts val="0"/>
              </a:spcBef>
              <a:buNone/>
            </a:pPr>
            <a:r>
              <a:rPr lang="en-GB" sz="1400" dirty="0">
                <a:solidFill>
                  <a:srgbClr val="44546A"/>
                </a:solidFill>
              </a:rPr>
              <a:t>We have duplicate copies of the core stories so that they can be left out in the setting and used for home reading books. </a:t>
            </a:r>
          </a:p>
          <a:p>
            <a:pPr marL="0" lvl="0" indent="0">
              <a:lnSpc>
                <a:spcPct val="100000"/>
              </a:lnSpc>
              <a:spcBef>
                <a:spcPts val="0"/>
              </a:spcBef>
              <a:buNone/>
            </a:pPr>
            <a:endParaRPr lang="en-GB" sz="1400" dirty="0">
              <a:solidFill>
                <a:srgbClr val="44546A"/>
              </a:solidFill>
            </a:endParaRPr>
          </a:p>
          <a:p>
            <a:pPr marL="0" lvl="0" indent="0">
              <a:lnSpc>
                <a:spcPct val="100000"/>
              </a:lnSpc>
              <a:spcBef>
                <a:spcPts val="0"/>
              </a:spcBef>
              <a:buNone/>
            </a:pPr>
            <a:r>
              <a:rPr lang="en-GB" sz="1400" dirty="0">
                <a:solidFill>
                  <a:srgbClr val="44546A"/>
                </a:solidFill>
              </a:rPr>
              <a:t>-We also use core rhymes and songs at each stage to develop language fluency.</a:t>
            </a:r>
          </a:p>
          <a:p>
            <a:endParaRPr lang="en-GB" dirty="0"/>
          </a:p>
        </p:txBody>
      </p:sp>
    </p:spTree>
    <p:extLst>
      <p:ext uri="{BB962C8B-B14F-4D97-AF65-F5344CB8AC3E}">
        <p14:creationId xmlns:p14="http://schemas.microsoft.com/office/powerpoint/2010/main" val="2278004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644124" y="1980727"/>
            <a:ext cx="3823855"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595959"/>
                </a:solidFill>
                <a:effectLst/>
                <a:uLnTx/>
                <a:uFillTx/>
                <a:latin typeface="Euphemia"/>
                <a:ea typeface="+mn-ea"/>
                <a:cs typeface="+mn-cs"/>
              </a:rPr>
              <a:t>MAISY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95959"/>
                </a:solidFill>
                <a:effectLst/>
                <a:uLnTx/>
                <a:uFillTx/>
                <a:latin typeface="Euphemia"/>
                <a:ea typeface="+mn-ea"/>
                <a:cs typeface="+mn-cs"/>
              </a:rPr>
              <a:t>(16-26months/22-36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95959"/>
                </a:solidFill>
                <a:effectLst/>
                <a:uLnTx/>
                <a:uFillTx/>
                <a:latin typeface="Euphemia"/>
                <a:ea typeface="+mn-ea"/>
                <a:cs typeface="+mn-cs"/>
              </a:rPr>
              <a:t>Core Books – Dear Zoo, Oh Dear! Farm Chase, Where’s Maisy? Maisy’s Bath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95959"/>
                </a:solidFill>
                <a:effectLst/>
                <a:uLnTx/>
                <a:uFillTx/>
                <a:latin typeface="Euphemia"/>
                <a:ea typeface="+mn-ea"/>
                <a:cs typeface="+mn-cs"/>
              </a:rPr>
              <a:t>Magic Bag – household, food, farm, wild animals. Verb picture cards.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95959"/>
                </a:solidFill>
                <a:effectLst/>
                <a:uLnTx/>
                <a:uFillTx/>
                <a:latin typeface="Euphemia"/>
                <a:ea typeface="+mn-ea"/>
                <a:cs typeface="+mn-cs"/>
              </a:rPr>
              <a:t>For all </a:t>
            </a:r>
            <a:r>
              <a:rPr kumimoji="0" lang="en-GB" sz="1400" b="0" i="0" u="none" strike="noStrike" kern="1200" cap="none" spc="0" normalizeH="0" baseline="0" noProof="0" dirty="0" err="1">
                <a:ln>
                  <a:noFill/>
                </a:ln>
                <a:solidFill>
                  <a:srgbClr val="595959"/>
                </a:solidFill>
                <a:effectLst/>
                <a:uLnTx/>
                <a:uFillTx/>
                <a:latin typeface="Euphemia"/>
                <a:ea typeface="+mn-ea"/>
                <a:cs typeface="+mn-cs"/>
              </a:rPr>
              <a:t>Toghether</a:t>
            </a:r>
            <a:r>
              <a:rPr kumimoji="0" lang="en-GB" sz="1400" b="0" i="0" u="none" strike="noStrike" kern="1200" cap="none" spc="0" normalizeH="0" baseline="0" noProof="0" dirty="0">
                <a:ln>
                  <a:noFill/>
                </a:ln>
                <a:solidFill>
                  <a:srgbClr val="595959"/>
                </a:solidFill>
                <a:effectLst/>
                <a:uLnTx/>
                <a:uFillTx/>
                <a:latin typeface="Euphemia"/>
                <a:ea typeface="+mn-ea"/>
                <a:cs typeface="+mn-cs"/>
              </a:rPr>
              <a:t> Times – see Teaching activities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595959"/>
              </a:solidFill>
              <a:effectLst/>
              <a:uLnTx/>
              <a:uFillTx/>
              <a:latin typeface="Euphem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srgbClr val="595959"/>
              </a:solidFill>
              <a:effectLst/>
              <a:uLnTx/>
              <a:uFillTx/>
              <a:latin typeface="Euphemia"/>
              <a:ea typeface="+mn-ea"/>
              <a:cs typeface="+mn-cs"/>
            </a:endParaRPr>
          </a:p>
        </p:txBody>
      </p:sp>
      <p:sp>
        <p:nvSpPr>
          <p:cNvPr id="5" name="TextBox 4"/>
          <p:cNvSpPr txBox="1"/>
          <p:nvPr/>
        </p:nvSpPr>
        <p:spPr>
          <a:xfrm>
            <a:off x="93115" y="767521"/>
            <a:ext cx="2426740" cy="39549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EYFS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Listening and Attention </a:t>
            </a:r>
            <a:r>
              <a:rPr kumimoji="0" lang="en-GB" sz="1100" b="0" i="0" u="none" strike="noStrike" kern="1200" cap="none" spc="0" normalizeH="0" baseline="0" noProof="0" dirty="0">
                <a:ln>
                  <a:noFill/>
                </a:ln>
                <a:solidFill>
                  <a:srgbClr val="595959"/>
                </a:solidFill>
                <a:effectLst/>
                <a:uLnTx/>
                <a:uFillTx/>
                <a:latin typeface="Euphemia"/>
                <a:ea typeface="+mn-ea"/>
                <a:cs typeface="+mn-cs"/>
              </a:rPr>
              <a:t>-Can join in with 10 minute Together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Speaking </a:t>
            </a:r>
            <a:endParaRPr kumimoji="0" lang="en-GB" sz="1800" b="0" i="0" u="none" strike="noStrike" kern="1200" cap="none" spc="0" normalizeH="0" baseline="0" noProof="0" dirty="0">
              <a:ln>
                <a:noFill/>
              </a:ln>
              <a:solidFill>
                <a:srgbClr val="595959"/>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•Holds a conversation, jumping from topic to topic.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•Learns new words very rapidly and is able to use them in communicating.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Puts 2 words together.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•Uses gestures, sometimes with limited talk, e.g. reaches toward toy, saying ‘I have it’. •Uses a variety of questions (e.g. what, where, who). •Uses simple sentences (e.g.’ Mummy </a:t>
            </a:r>
            <a:r>
              <a:rPr kumimoji="0" lang="en-GB" sz="1100" b="0" i="0" u="none" strike="noStrike" kern="1200" cap="none" spc="0" normalizeH="0" baseline="0" noProof="0" dirty="0" err="1">
                <a:ln>
                  <a:noFill/>
                </a:ln>
                <a:solidFill>
                  <a:srgbClr val="595959"/>
                </a:solidFill>
                <a:effectLst/>
                <a:uLnTx/>
                <a:uFillTx/>
                <a:latin typeface="Euphemia"/>
                <a:ea typeface="+mn-ea"/>
                <a:cs typeface="+mn-cs"/>
              </a:rPr>
              <a:t>gonna</a:t>
            </a:r>
            <a:r>
              <a:rPr kumimoji="0" lang="en-GB" sz="1100" b="0" i="0" u="none" strike="noStrike" kern="1200" cap="none" spc="0" normalizeH="0" baseline="0" noProof="0" dirty="0">
                <a:ln>
                  <a:noFill/>
                </a:ln>
                <a:solidFill>
                  <a:srgbClr val="595959"/>
                </a:solidFill>
                <a:effectLst/>
                <a:uLnTx/>
                <a:uFillTx/>
                <a:latin typeface="Euphemia"/>
                <a:ea typeface="+mn-ea"/>
                <a:cs typeface="+mn-cs"/>
              </a:rPr>
              <a:t>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•Beginning to use word endings (e.g. going, cats)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srgbClr val="595959"/>
                </a:solidFill>
                <a:effectLst/>
                <a:uLnTx/>
                <a:uFillTx/>
                <a:latin typeface="Euphemia"/>
                <a:ea typeface="+mn-ea"/>
                <a:cs typeface="+mn-cs"/>
              </a:rPr>
              <a:t>Vocab</a:t>
            </a:r>
            <a:r>
              <a:rPr kumimoji="0" lang="en-GB" sz="1100" b="0" i="0" u="none" strike="noStrike" kern="1200" cap="none" spc="0" normalizeH="0" baseline="0" noProof="0" dirty="0">
                <a:ln>
                  <a:noFill/>
                </a:ln>
                <a:solidFill>
                  <a:srgbClr val="595959"/>
                </a:solidFill>
                <a:effectLst/>
                <a:uLnTx/>
                <a:uFillTx/>
                <a:latin typeface="Euphemia"/>
                <a:ea typeface="+mn-ea"/>
                <a:cs typeface="+mn-cs"/>
              </a:rPr>
              <a:t> – animals, parts of the body, food and household items, cup, spoon, brush,</a:t>
            </a:r>
          </a:p>
        </p:txBody>
      </p:sp>
      <p:sp>
        <p:nvSpPr>
          <p:cNvPr id="6" name="TextBox 5"/>
          <p:cNvSpPr txBox="1"/>
          <p:nvPr/>
        </p:nvSpPr>
        <p:spPr>
          <a:xfrm>
            <a:off x="2531859" y="221577"/>
            <a:ext cx="1637608"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LETTERS &amp; SOUNDS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 Voice Sounds – Exploring puppet sounds.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-Making own instruments. </a:t>
            </a:r>
          </a:p>
        </p:txBody>
      </p:sp>
      <p:sp>
        <p:nvSpPr>
          <p:cNvPr id="7" name="TextBox 6"/>
          <p:cNvSpPr txBox="1"/>
          <p:nvPr/>
        </p:nvSpPr>
        <p:spPr>
          <a:xfrm>
            <a:off x="3882158" y="232504"/>
            <a:ext cx="2517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ELKLAN</a:t>
            </a:r>
            <a:r>
              <a:rPr kumimoji="0" lang="en-GB" sz="1400" b="1" i="0" u="none" strike="noStrike" kern="1200" cap="none" spc="0" normalizeH="0" baseline="0" noProof="0" dirty="0">
                <a:ln>
                  <a:noFill/>
                </a:ln>
                <a:solidFill>
                  <a:srgbClr val="595959"/>
                </a:solidFill>
                <a:effectLst/>
                <a:uLnTx/>
                <a:uFillTx/>
                <a:latin typeface="Euphemia"/>
                <a:ea typeface="+mn-ea"/>
                <a:cs typeface="+mn-cs"/>
              </a:rPr>
              <a:t>  - </a:t>
            </a:r>
            <a:r>
              <a:rPr kumimoji="0" lang="en-GB" sz="1400" b="1" i="0" u="sng" strike="noStrike" kern="1200" cap="none" spc="0" normalizeH="0" baseline="0" noProof="0" dirty="0">
                <a:ln>
                  <a:noFill/>
                </a:ln>
                <a:solidFill>
                  <a:srgbClr val="595959"/>
                </a:solidFill>
                <a:effectLst/>
                <a:uLnTx/>
                <a:uFillTx/>
                <a:latin typeface="Euphemia"/>
                <a:ea typeface="+mn-ea"/>
                <a:cs typeface="+mn-cs"/>
              </a:rPr>
              <a:t>Understanding</a:t>
            </a:r>
            <a:r>
              <a:rPr kumimoji="0" lang="en-GB" sz="1400" b="0" i="0" u="none" strike="noStrike" kern="1200" cap="none" spc="0" normalizeH="0" baseline="0" noProof="0" dirty="0">
                <a:ln>
                  <a:noFill/>
                </a:ln>
                <a:solidFill>
                  <a:srgbClr val="595959"/>
                </a:solidFill>
                <a:effectLst/>
                <a:uLnTx/>
                <a:uFillTx/>
                <a:latin typeface="Euphemi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 Rigid/single channelled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-1 information carrying word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-Blank level 1 –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-Assess without visual cues. For example, can select cow from group of 3 animals. </a:t>
            </a:r>
            <a:endParaRPr kumimoji="0" lang="en-GB" sz="1800" b="0" i="0" u="none" strike="noStrike" kern="1200" cap="none" spc="0" normalizeH="0" baseline="0" noProof="0" dirty="0">
              <a:ln>
                <a:noFill/>
              </a:ln>
              <a:solidFill>
                <a:srgbClr val="595959"/>
              </a:solidFill>
              <a:effectLst/>
              <a:uLnTx/>
              <a:uFillTx/>
              <a:latin typeface="Euphemia"/>
              <a:ea typeface="+mn-ea"/>
              <a:cs typeface="+mn-cs"/>
            </a:endParaRPr>
          </a:p>
        </p:txBody>
      </p:sp>
      <p:sp>
        <p:nvSpPr>
          <p:cNvPr id="8" name="TextBox 7"/>
          <p:cNvSpPr txBox="1"/>
          <p:nvPr/>
        </p:nvSpPr>
        <p:spPr>
          <a:xfrm>
            <a:off x="6213129" y="141547"/>
            <a:ext cx="2312036" cy="1985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FF0000"/>
                </a:solidFill>
                <a:effectLst/>
                <a:uLnTx/>
                <a:uFillTx/>
                <a:latin typeface="Euphemia"/>
                <a:ea typeface="+mn-ea"/>
                <a:cs typeface="+mn-cs"/>
              </a:rPr>
              <a:t>LANGUAGE THROUGH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00"/>
                </a:solidFill>
                <a:effectLst/>
                <a:uLnTx/>
                <a:uFillTx/>
                <a:latin typeface="Euphemia"/>
                <a:ea typeface="+mn-ea"/>
                <a:cs typeface="+mn-cs"/>
              </a:rPr>
              <a:t>– Language Through Listening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00"/>
                </a:solidFill>
                <a:effectLst/>
                <a:uLnTx/>
                <a:uFillTx/>
                <a:latin typeface="Euphemia"/>
                <a:ea typeface="+mn-ea"/>
                <a:cs typeface="+mn-cs"/>
              </a:rPr>
              <a:t>activities; games to develop eye contact, turn taking, building up listening and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00"/>
                </a:solidFill>
                <a:effectLst/>
                <a:uLnTx/>
                <a:uFillTx/>
                <a:latin typeface="Euphemia"/>
                <a:ea typeface="+mn-ea"/>
                <a:cs typeface="+mn-cs"/>
              </a:rPr>
              <a:t>-’Good morning what’s your name?’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GB" sz="1100" b="0" i="0" u="none" strike="noStrike" kern="1200" cap="none" spc="0" normalizeH="0" baseline="0" noProof="0" dirty="0">
              <a:ln>
                <a:noFill/>
              </a:ln>
              <a:solidFill>
                <a:srgbClr val="595959"/>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srgbClr val="595959"/>
              </a:solidFill>
              <a:effectLst/>
              <a:uLnTx/>
              <a:uFillTx/>
              <a:latin typeface="Euphemia"/>
              <a:ea typeface="+mn-ea"/>
              <a:cs typeface="+mn-cs"/>
            </a:endParaRPr>
          </a:p>
        </p:txBody>
      </p:sp>
      <p:sp>
        <p:nvSpPr>
          <p:cNvPr id="9" name="TextBox 8"/>
          <p:cNvSpPr txBox="1"/>
          <p:nvPr/>
        </p:nvSpPr>
        <p:spPr>
          <a:xfrm>
            <a:off x="8157549" y="170600"/>
            <a:ext cx="3919458" cy="5186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CORE BOOKS/ RHYMES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-Maisy books and Dear Zoo. Familiar characters.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-Repetitive language – Use of repeated key vocabulary and phrases. ‘I sent him back’, ‘oh dear!’,’ Where’s Maisy’, ‘No not Maisy’, ‘Maisy goes upstairs/downstairs’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a:t>
            </a:r>
            <a:r>
              <a:rPr kumimoji="0" lang="en-GB" sz="1100" b="1" i="0" u="sng" strike="noStrike" kern="1200" cap="none" spc="0" normalizeH="0" baseline="0" noProof="0" dirty="0">
                <a:ln>
                  <a:noFill/>
                </a:ln>
                <a:solidFill>
                  <a:srgbClr val="595959"/>
                </a:solidFill>
                <a:effectLst/>
                <a:uLnTx/>
                <a:uFillTx/>
                <a:latin typeface="Euphemia"/>
                <a:ea typeface="+mn-ea"/>
                <a:cs typeface="+mn-cs"/>
              </a:rPr>
              <a:t>Rhymes/Action songs </a:t>
            </a:r>
            <a:r>
              <a:rPr kumimoji="0" lang="en-GB" sz="1100" b="0" i="0" u="none" strike="noStrike" kern="1200" cap="none" spc="0" normalizeH="0" baseline="0" noProof="0" dirty="0">
                <a:ln>
                  <a:noFill/>
                </a:ln>
                <a:solidFill>
                  <a:srgbClr val="595959"/>
                </a:solidFill>
                <a:effectLst/>
                <a:uLnTx/>
                <a:uFillTx/>
                <a:latin typeface="Euphemia"/>
                <a:ea typeface="+mn-ea"/>
                <a:cs typeface="+mn-cs"/>
              </a:rPr>
              <a:t>– ‘Twinkle </a:t>
            </a:r>
            <a:r>
              <a:rPr kumimoji="0" lang="en-GB" sz="1100" b="0" i="0" u="none" strike="noStrike" kern="1200" cap="none" spc="0" normalizeH="0" baseline="0" noProof="0" dirty="0" err="1">
                <a:ln>
                  <a:noFill/>
                </a:ln>
                <a:solidFill>
                  <a:srgbClr val="595959"/>
                </a:solidFill>
                <a:effectLst/>
                <a:uLnTx/>
                <a:uFillTx/>
                <a:latin typeface="Euphemia"/>
                <a:ea typeface="+mn-ea"/>
                <a:cs typeface="+mn-cs"/>
              </a:rPr>
              <a:t>Twinkle</a:t>
            </a:r>
            <a:r>
              <a:rPr kumimoji="0" lang="en-GB" sz="1100" b="0" i="0" u="none" strike="noStrike" kern="1200" cap="none" spc="0" normalizeH="0" baseline="0" noProof="0" dirty="0">
                <a:ln>
                  <a:noFill/>
                </a:ln>
                <a:solidFill>
                  <a:srgbClr val="595959"/>
                </a:solidFill>
                <a:effectLst/>
                <a:uLnTx/>
                <a:uFillTx/>
                <a:latin typeface="Euphemia"/>
                <a:ea typeface="+mn-ea"/>
                <a:cs typeface="+mn-cs"/>
              </a:rPr>
              <a:t>’ and ‘Baa </a:t>
            </a:r>
            <a:r>
              <a:rPr kumimoji="0" lang="en-GB" sz="1100" b="0" i="0" u="none" strike="noStrike" kern="1200" cap="none" spc="0" normalizeH="0" baseline="0" noProof="0" dirty="0" err="1">
                <a:ln>
                  <a:noFill/>
                </a:ln>
                <a:solidFill>
                  <a:srgbClr val="595959"/>
                </a:solidFill>
                <a:effectLst/>
                <a:uLnTx/>
                <a:uFillTx/>
                <a:latin typeface="Euphemia"/>
                <a:ea typeface="+mn-ea"/>
                <a:cs typeface="+mn-cs"/>
              </a:rPr>
              <a:t>Baa</a:t>
            </a:r>
            <a:r>
              <a:rPr kumimoji="0" lang="en-GB" sz="1100" b="0" i="0" u="none" strike="noStrike" kern="1200" cap="none" spc="0" normalizeH="0" baseline="0" noProof="0" dirty="0">
                <a:ln>
                  <a:noFill/>
                </a:ln>
                <a:solidFill>
                  <a:srgbClr val="595959"/>
                </a:solidFill>
                <a:effectLst/>
                <a:uLnTx/>
                <a:uFillTx/>
                <a:latin typeface="Euphemia"/>
                <a:ea typeface="+mn-ea"/>
                <a:cs typeface="+mn-cs"/>
              </a:rPr>
              <a:t> Black Sheep, wheels on the  bus, ‘If you’re happy..’ ‘Wind the Bobbin Up’,’</a:t>
            </a:r>
            <a:r>
              <a:rPr kumimoji="0" lang="en-GB" sz="1100" b="0" i="0" u="none" strike="noStrike" kern="1200" cap="none" spc="0" normalizeH="0" baseline="0" noProof="0" dirty="0" err="1">
                <a:ln>
                  <a:noFill/>
                </a:ln>
                <a:solidFill>
                  <a:srgbClr val="595959"/>
                </a:solidFill>
                <a:effectLst/>
                <a:uLnTx/>
                <a:uFillTx/>
                <a:latin typeface="Euphemia"/>
                <a:ea typeface="+mn-ea"/>
                <a:cs typeface="+mn-cs"/>
              </a:rPr>
              <a:t>Roly</a:t>
            </a:r>
            <a:r>
              <a:rPr kumimoji="0" lang="en-GB" sz="1100" b="0" i="0" u="none" strike="noStrike" kern="1200" cap="none" spc="0" normalizeH="0" baseline="0" noProof="0" dirty="0">
                <a:ln>
                  <a:noFill/>
                </a:ln>
                <a:solidFill>
                  <a:srgbClr val="595959"/>
                </a:solidFill>
                <a:effectLst/>
                <a:uLnTx/>
                <a:uFillTx/>
                <a:latin typeface="Euphemia"/>
                <a:ea typeface="+mn-ea"/>
                <a:cs typeface="+mn-cs"/>
              </a:rPr>
              <a:t> Poly’, ‘Shaky </a:t>
            </a:r>
            <a:r>
              <a:rPr kumimoji="0" lang="en-GB" sz="1100" b="0" i="0" u="none" strike="noStrike" kern="1200" cap="none" spc="0" normalizeH="0" baseline="0" noProof="0" dirty="0" err="1">
                <a:ln>
                  <a:noFill/>
                </a:ln>
                <a:solidFill>
                  <a:srgbClr val="595959"/>
                </a:solidFill>
                <a:effectLst/>
                <a:uLnTx/>
                <a:uFillTx/>
                <a:latin typeface="Euphemia"/>
                <a:ea typeface="+mn-ea"/>
                <a:cs typeface="+mn-cs"/>
              </a:rPr>
              <a:t>shaky</a:t>
            </a:r>
            <a:r>
              <a:rPr kumimoji="0" lang="en-GB" sz="1100" b="0" i="0" u="none" strike="noStrike" kern="1200" cap="none" spc="0" normalizeH="0" baseline="0" noProof="0" dirty="0">
                <a:ln>
                  <a:noFill/>
                </a:ln>
                <a:solidFill>
                  <a:srgbClr val="595959"/>
                </a:solidFill>
                <a:effectLst/>
                <a:uLnTx/>
                <a:uFillTx/>
                <a:latin typeface="Euphemia"/>
                <a:ea typeface="+mn-ea"/>
                <a:cs typeface="+mn-cs"/>
              </a:rPr>
              <a:t>’, ’Grand old Duke’, ‘Hickory </a:t>
            </a:r>
            <a:r>
              <a:rPr kumimoji="0" lang="en-GB" sz="1100" b="0" i="0" u="none" strike="noStrike" kern="1200" cap="none" spc="0" normalizeH="0" baseline="0" noProof="0" dirty="0" err="1">
                <a:ln>
                  <a:noFill/>
                </a:ln>
                <a:solidFill>
                  <a:srgbClr val="595959"/>
                </a:solidFill>
                <a:effectLst/>
                <a:uLnTx/>
                <a:uFillTx/>
                <a:latin typeface="Euphemia"/>
                <a:ea typeface="+mn-ea"/>
                <a:cs typeface="+mn-cs"/>
              </a:rPr>
              <a:t>Dickory</a:t>
            </a:r>
            <a:r>
              <a:rPr kumimoji="0" lang="en-GB" sz="1100" b="0" i="0" u="none" strike="noStrike" kern="1200" cap="none" spc="0" normalizeH="0" baseline="0" noProof="0" dirty="0">
                <a:ln>
                  <a:noFill/>
                </a:ln>
                <a:solidFill>
                  <a:srgbClr val="595959"/>
                </a:solidFill>
                <a:effectLst/>
                <a:uLnTx/>
                <a:uFillTx/>
                <a:latin typeface="Euphemia"/>
                <a:ea typeface="+mn-ea"/>
                <a:cs typeface="+mn-cs"/>
              </a:rPr>
              <a:t>’, ‘I’m a Little Teapot’, ‘Old Macdonald’, ‘Miss Polly’, ‘</a:t>
            </a:r>
            <a:r>
              <a:rPr kumimoji="0" lang="en-GB" sz="1100" b="0" i="0" u="none" strike="noStrike" kern="1200" cap="none" spc="0" normalizeH="0" baseline="0" noProof="0" dirty="0" err="1">
                <a:ln>
                  <a:noFill/>
                </a:ln>
                <a:solidFill>
                  <a:srgbClr val="595959"/>
                </a:solidFill>
                <a:effectLst/>
                <a:uLnTx/>
                <a:uFillTx/>
                <a:latin typeface="Euphemia"/>
                <a:ea typeface="+mn-ea"/>
                <a:cs typeface="+mn-cs"/>
              </a:rPr>
              <a:t>Incy</a:t>
            </a:r>
            <a:r>
              <a:rPr kumimoji="0" lang="en-GB" sz="1100" b="0" i="0" u="none" strike="noStrike" kern="1200" cap="none" spc="0" normalizeH="0" baseline="0" noProof="0" dirty="0">
                <a:ln>
                  <a:noFill/>
                </a:ln>
                <a:solidFill>
                  <a:srgbClr val="595959"/>
                </a:solidFill>
                <a:effectLst/>
                <a:uLnTx/>
                <a:uFillTx/>
                <a:latin typeface="Euphemia"/>
                <a:ea typeface="+mn-ea"/>
                <a:cs typeface="+mn-cs"/>
              </a:rPr>
              <a:t> Wincey’,’ One Potato’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Maths –C </a:t>
            </a:r>
            <a:r>
              <a:rPr kumimoji="0" lang="en-GB" sz="1100" b="0" i="0" u="none" strike="noStrike" kern="1200" cap="none" spc="0" normalizeH="0" baseline="0" noProof="0" dirty="0" err="1">
                <a:ln>
                  <a:noFill/>
                </a:ln>
                <a:solidFill>
                  <a:srgbClr val="595959"/>
                </a:solidFill>
                <a:effectLst/>
                <a:uLnTx/>
                <a:uFillTx/>
                <a:latin typeface="Euphemia"/>
                <a:ea typeface="+mn-ea"/>
                <a:cs typeface="+mn-cs"/>
              </a:rPr>
              <a:t>ounting</a:t>
            </a:r>
            <a:r>
              <a:rPr kumimoji="0" lang="en-GB" sz="1100" b="0" i="0" u="none" strike="noStrike" kern="1200" cap="none" spc="0" normalizeH="0" baseline="0" noProof="0" dirty="0">
                <a:ln>
                  <a:noFill/>
                </a:ln>
                <a:solidFill>
                  <a:srgbClr val="595959"/>
                </a:solidFill>
                <a:effectLst/>
                <a:uLnTx/>
                <a:uFillTx/>
                <a:latin typeface="Euphemia"/>
                <a:ea typeface="+mn-ea"/>
                <a:cs typeface="+mn-cs"/>
              </a:rPr>
              <a:t> songs – Counting forwards in a range of ways.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 For example, ‘1,2,3,4,5, once I caught a Fish Alive’.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Use of prepositions – up/down.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595959"/>
                </a:solidFill>
                <a:effectLst/>
                <a:uLnTx/>
                <a:uFillTx/>
                <a:latin typeface="Euphemia"/>
                <a:ea typeface="+mn-ea"/>
                <a:cs typeface="+mn-cs"/>
              </a:rPr>
              <a:t>EYFS - Reading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95959"/>
                </a:solidFill>
                <a:effectLst/>
                <a:uLnTx/>
                <a:uFillTx/>
                <a:latin typeface="Euphemia"/>
                <a:ea typeface="+mn-ea"/>
                <a:cs typeface="+mn-cs"/>
              </a:rPr>
              <a:t>Is interested in and anticipates books and rhymes and may have favourites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95959"/>
                </a:solidFill>
                <a:effectLst/>
                <a:uLnTx/>
                <a:uFillTx/>
                <a:latin typeface="Euphemia"/>
                <a:ea typeface="+mn-ea"/>
                <a:cs typeface="+mn-cs"/>
              </a:rPr>
              <a:t>• Has some favourite stories, rhymes, songs, poems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95959"/>
                </a:solidFill>
                <a:effectLst/>
                <a:uLnTx/>
                <a:uFillTx/>
                <a:latin typeface="Euphemia"/>
                <a:ea typeface="+mn-ea"/>
                <a:cs typeface="+mn-cs"/>
              </a:rPr>
              <a:t>or jingles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95959"/>
                </a:solidFill>
                <a:effectLst/>
                <a:uLnTx/>
                <a:uFillTx/>
                <a:latin typeface="Euphemia"/>
                <a:ea typeface="+mn-ea"/>
                <a:cs typeface="+mn-cs"/>
              </a:rPr>
              <a:t>• Repeats and uses words or phrases from familiar stories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95959"/>
                </a:solidFill>
                <a:effectLst/>
                <a:uLnTx/>
                <a:uFillTx/>
                <a:latin typeface="Euphemia"/>
                <a:ea typeface="+mn-ea"/>
                <a:cs typeface="+mn-cs"/>
              </a:rPr>
              <a:t>• Fills in the missing word or phrase in a known rhyme, story or game, e.g. ‘Humpty Dumpty sat on a …’ • Enjoys rhythmic and musical activity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95959"/>
                </a:solidFill>
                <a:effectLst/>
                <a:uLnTx/>
                <a:uFillTx/>
                <a:latin typeface="Euphemia"/>
                <a:ea typeface="+mn-ea"/>
                <a:cs typeface="+mn-cs"/>
              </a:rPr>
              <a:t>percussion instruments, actions, rhymes and songs, clapping along with the beat and joining in with words of familiar songs and nursery rhymes</a:t>
            </a:r>
            <a:endParaRPr kumimoji="0" lang="en-GB" sz="1800" b="1" i="0" u="sng" strike="noStrike" kern="1200" cap="none" spc="0" normalizeH="0" baseline="0" noProof="0" dirty="0">
              <a:ln>
                <a:noFill/>
              </a:ln>
              <a:solidFill>
                <a:srgbClr val="595959"/>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srgbClr val="595959"/>
              </a:solidFill>
              <a:effectLst/>
              <a:uLnTx/>
              <a:uFillTx/>
              <a:latin typeface="Euphemia"/>
              <a:ea typeface="+mn-ea"/>
              <a:cs typeface="+mn-cs"/>
            </a:endParaRPr>
          </a:p>
        </p:txBody>
      </p:sp>
      <p:sp>
        <p:nvSpPr>
          <p:cNvPr id="11" name="TextBox 10"/>
          <p:cNvSpPr txBox="1"/>
          <p:nvPr/>
        </p:nvSpPr>
        <p:spPr>
          <a:xfrm>
            <a:off x="2348345" y="5876203"/>
            <a:ext cx="2701637"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MATHS SONGS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MATHS CORE VOCABULARY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GB" sz="1100" b="0" i="0" u="none" strike="noStrike" kern="1200" cap="none" spc="0" normalizeH="0" baseline="0" noProof="0" dirty="0">
              <a:ln>
                <a:noFill/>
              </a:ln>
              <a:solidFill>
                <a:srgbClr val="595959"/>
              </a:solidFill>
              <a:effectLst/>
              <a:uLnTx/>
              <a:uFillTx/>
              <a:latin typeface="Euphemia"/>
              <a:ea typeface="+mn-ea"/>
              <a:cs typeface="+mn-cs"/>
            </a:endParaRPr>
          </a:p>
        </p:txBody>
      </p:sp>
      <p:sp>
        <p:nvSpPr>
          <p:cNvPr id="12" name="TextBox 11"/>
          <p:cNvSpPr txBox="1"/>
          <p:nvPr/>
        </p:nvSpPr>
        <p:spPr>
          <a:xfrm>
            <a:off x="4106365" y="3894161"/>
            <a:ext cx="4165206"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95959"/>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LANGUAGE JOURNEY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95959"/>
                </a:solidFill>
                <a:effectLst/>
                <a:uLnTx/>
                <a:uFillTx/>
                <a:latin typeface="Euphemia"/>
                <a:ea typeface="+mn-ea"/>
                <a:cs typeface="+mn-cs"/>
              </a:rPr>
              <a:t>Pages 5, 13-15. -Innovative Communicator.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Focuses on things that interest them, can understand more than they say (200 words) and are using two word phrases. I can use 50 single 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Playing more with toys but get frustrated if not understood or don’t get their own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srgbClr val="595959"/>
                </a:solidFill>
                <a:effectLst/>
                <a:uLnTx/>
                <a:uFillTx/>
                <a:latin typeface="Euphemia"/>
                <a:ea typeface="+mn-ea"/>
                <a:cs typeface="+mn-cs"/>
              </a:rPr>
              <a:t>Innovative communicator </a:t>
            </a:r>
            <a:r>
              <a:rPr kumimoji="0" lang="en-GB" sz="1100" b="0" i="0" u="none" strike="noStrike" kern="1200" cap="none" spc="0" normalizeH="0" baseline="0" noProof="0" dirty="0">
                <a:ln>
                  <a:noFill/>
                </a:ln>
                <a:solidFill>
                  <a:srgbClr val="595959"/>
                </a:solidFill>
                <a:effectLst/>
                <a:uLnTx/>
                <a:uFillTx/>
                <a:latin typeface="Euphemia"/>
                <a:ea typeface="+mn-ea"/>
                <a:cs typeface="+mn-cs"/>
              </a:rPr>
              <a:t>– When you sing rhymes, I can join in with actions and sounds.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595959"/>
              </a:solidFill>
              <a:effectLst/>
              <a:uLnTx/>
              <a:uFillTx/>
              <a:latin typeface="Euphemia"/>
              <a:ea typeface="+mn-ea"/>
              <a:cs typeface="+mn-cs"/>
            </a:endParaRPr>
          </a:p>
        </p:txBody>
      </p:sp>
      <p:sp>
        <p:nvSpPr>
          <p:cNvPr id="13" name="TextBox 12"/>
          <p:cNvSpPr txBox="1"/>
          <p:nvPr/>
        </p:nvSpPr>
        <p:spPr>
          <a:xfrm>
            <a:off x="5031674" y="5152635"/>
            <a:ext cx="2202873"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95959"/>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95959"/>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95959"/>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95959"/>
              </a:solidFill>
              <a:effectLst/>
              <a:uLnTx/>
              <a:uFillTx/>
              <a:latin typeface="Euphem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SIGN-A-LONG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Basic needs, animals and commands.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GB" sz="1100" b="0" i="0" u="none" strike="noStrike" kern="1200" cap="none" spc="0" normalizeH="0" baseline="0" noProof="0" dirty="0">
                <a:ln>
                  <a:noFill/>
                </a:ln>
                <a:solidFill>
                  <a:srgbClr val="595959"/>
                </a:solidFill>
                <a:effectLst/>
                <a:uLnTx/>
                <a:uFillTx/>
                <a:latin typeface="Euphemia"/>
                <a:ea typeface="+mn-ea"/>
                <a:cs typeface="+mn-cs"/>
              </a:rPr>
              <a:t>Introduction of verbs. </a:t>
            </a:r>
          </a:p>
        </p:txBody>
      </p:sp>
      <p:sp>
        <p:nvSpPr>
          <p:cNvPr id="14" name="TextBox 13"/>
          <p:cNvSpPr txBox="1"/>
          <p:nvPr/>
        </p:nvSpPr>
        <p:spPr>
          <a:xfrm>
            <a:off x="68262" y="4722450"/>
            <a:ext cx="291776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STAGES OF BILINGUALISM </a:t>
            </a:r>
            <a:r>
              <a:rPr kumimoji="0" lang="en-GB" sz="1400" b="0" i="0" u="none" strike="noStrike" kern="1200" cap="none" spc="0" normalizeH="0" baseline="0" noProof="0" dirty="0">
                <a:ln>
                  <a:noFill/>
                </a:ln>
                <a:solidFill>
                  <a:srgbClr val="595959"/>
                </a:solidFill>
                <a:effectLst/>
                <a:uLnTx/>
                <a:uFillTx/>
                <a:latin typeface="Euphemia"/>
                <a:ea typeface="+mn-ea"/>
                <a:cs typeface="+mn-cs"/>
              </a:rPr>
              <a:t>– </a:t>
            </a:r>
            <a:r>
              <a:rPr kumimoji="0" lang="en-GB" sz="1400" b="1" i="0" u="sng" strike="noStrike" kern="1200" cap="none" spc="0" normalizeH="0" baseline="0" noProof="0" dirty="0">
                <a:ln>
                  <a:noFill/>
                </a:ln>
                <a:solidFill>
                  <a:srgbClr val="595959"/>
                </a:solidFill>
                <a:effectLst/>
                <a:uLnTx/>
                <a:uFillTx/>
                <a:latin typeface="Euphemia"/>
                <a:ea typeface="+mn-ea"/>
                <a:cs typeface="+mn-cs"/>
              </a:rPr>
              <a:t>Telegraphic Speech</a:t>
            </a:r>
            <a:r>
              <a:rPr kumimoji="0" lang="en-GB" sz="1400" b="0" i="0" u="none" strike="noStrike" kern="1200" cap="none" spc="0" normalizeH="0" baseline="0" noProof="0" dirty="0">
                <a:ln>
                  <a:noFill/>
                </a:ln>
                <a:solidFill>
                  <a:srgbClr val="595959"/>
                </a:solidFill>
                <a:effectLst/>
                <a:uLnTx/>
                <a:uFillTx/>
                <a:latin typeface="Euphemia"/>
                <a:ea typeface="+mn-ea"/>
                <a:cs typeface="+mn-cs"/>
              </a:rPr>
              <a:t>. Repeats the adult. For example, ‘all gone’.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595959"/>
                </a:solidFill>
                <a:effectLst/>
                <a:uLnTx/>
                <a:uFillTx/>
                <a:latin typeface="Euphemia"/>
                <a:ea typeface="+mn-ea"/>
                <a:cs typeface="+mn-cs"/>
              </a:rPr>
              <a:t>English Code </a:t>
            </a:r>
            <a:r>
              <a:rPr kumimoji="0" lang="en-GB" sz="1400" b="0" i="0" u="none" strike="noStrike" kern="1200" cap="none" spc="0" normalizeH="0" baseline="0" noProof="0" dirty="0">
                <a:ln>
                  <a:noFill/>
                </a:ln>
                <a:solidFill>
                  <a:srgbClr val="595959"/>
                </a:solidFill>
                <a:effectLst/>
                <a:uLnTx/>
                <a:uFillTx/>
                <a:latin typeface="Euphemia"/>
                <a:ea typeface="+mn-ea"/>
                <a:cs typeface="+mn-cs"/>
              </a:rPr>
              <a:t>– A) New to English              B) Early Acquisition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595959"/>
              </a:solidFill>
              <a:effectLst/>
              <a:uLnTx/>
              <a:uFillTx/>
              <a:latin typeface="Euphemia"/>
              <a:ea typeface="+mn-ea"/>
              <a:cs typeface="+mn-cs"/>
            </a:endParaRPr>
          </a:p>
        </p:txBody>
      </p:sp>
      <p:cxnSp>
        <p:nvCxnSpPr>
          <p:cNvPr id="16" name="Straight Connector 15"/>
          <p:cNvCxnSpPr/>
          <p:nvPr/>
        </p:nvCxnSpPr>
        <p:spPr>
          <a:xfrm>
            <a:off x="3454400" y="1555943"/>
            <a:ext cx="810029" cy="10104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407429" y="1311682"/>
            <a:ext cx="1" cy="86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238703" y="1745732"/>
            <a:ext cx="487563" cy="885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953596" y="1875554"/>
            <a:ext cx="1746944" cy="9272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396644" y="3629891"/>
            <a:ext cx="669174" cy="397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205781" y="4699289"/>
            <a:ext cx="1293667" cy="6672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877188" y="3962212"/>
            <a:ext cx="18693" cy="1873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22713" y="4921135"/>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723055" y="3828473"/>
            <a:ext cx="921069" cy="812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1837113" y="1509569"/>
            <a:ext cx="1845429" cy="136004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460509" y="5615709"/>
            <a:ext cx="31588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Euphemia"/>
                <a:ea typeface="+mn-ea"/>
                <a:cs typeface="+mn-cs"/>
              </a:rPr>
              <a:t>Physical Development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00"/>
                </a:solidFill>
                <a:effectLst/>
                <a:uLnTx/>
                <a:uFillTx/>
                <a:latin typeface="Euphemia"/>
                <a:ea typeface="+mn-ea"/>
                <a:cs typeface="+mn-cs"/>
              </a:rPr>
              <a:t>Brain gym -  clapping hands to 5, opposite hands to shoulders then knees when counting.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Euphemia"/>
                <a:ea typeface="+mn-ea"/>
                <a:cs typeface="+mn-cs"/>
              </a:rPr>
              <a:t>-</a:t>
            </a:r>
            <a:r>
              <a:rPr kumimoji="0" lang="en-GB" sz="1100" b="0" i="0" u="none" strike="noStrike" kern="1200" cap="none" spc="0" normalizeH="0" baseline="0" noProof="0" dirty="0">
                <a:ln>
                  <a:noFill/>
                </a:ln>
                <a:solidFill>
                  <a:srgbClr val="FF0000"/>
                </a:solidFill>
                <a:effectLst/>
                <a:uLnTx/>
                <a:uFillTx/>
                <a:latin typeface="Euphemia"/>
                <a:ea typeface="+mn-ea"/>
                <a:cs typeface="+mn-cs"/>
              </a:rPr>
              <a:t>I am improving my fine motor skills and co-</a:t>
            </a:r>
            <a:r>
              <a:rPr kumimoji="0" lang="en-GB" sz="1100" b="0" i="0" u="none" strike="noStrike" kern="1200" cap="none" spc="0" normalizeH="0" baseline="0" noProof="0" dirty="0" err="1">
                <a:ln>
                  <a:noFill/>
                </a:ln>
                <a:solidFill>
                  <a:srgbClr val="FF0000"/>
                </a:solidFill>
                <a:effectLst/>
                <a:uLnTx/>
                <a:uFillTx/>
                <a:latin typeface="Euphemia"/>
                <a:ea typeface="+mn-ea"/>
                <a:cs typeface="+mn-cs"/>
              </a:rPr>
              <a:t>ordination.Thsi</a:t>
            </a:r>
            <a:r>
              <a:rPr kumimoji="0" lang="en-GB" sz="1100" b="0" i="0" u="none" strike="noStrike" kern="1200" cap="none" spc="0" normalizeH="0" baseline="0" noProof="0" dirty="0">
                <a:ln>
                  <a:noFill/>
                </a:ln>
                <a:solidFill>
                  <a:srgbClr val="FF0000"/>
                </a:solidFill>
                <a:effectLst/>
                <a:uLnTx/>
                <a:uFillTx/>
                <a:latin typeface="Euphemia"/>
                <a:ea typeface="+mn-ea"/>
                <a:cs typeface="+mn-cs"/>
              </a:rPr>
              <a:t> helps with </a:t>
            </a:r>
            <a:r>
              <a:rPr kumimoji="0" lang="en-GB" sz="1100" b="0" i="0" u="none" strike="noStrike" kern="1200" cap="none" spc="0" normalizeH="0" baseline="0" noProof="0" dirty="0" err="1">
                <a:ln>
                  <a:noFill/>
                </a:ln>
                <a:solidFill>
                  <a:srgbClr val="FF0000"/>
                </a:solidFill>
                <a:effectLst/>
                <a:uLnTx/>
                <a:uFillTx/>
                <a:latin typeface="Euphemia"/>
                <a:ea typeface="+mn-ea"/>
                <a:cs typeface="+mn-cs"/>
              </a:rPr>
              <a:t>walking,talking</a:t>
            </a:r>
            <a:r>
              <a:rPr kumimoji="0" lang="en-GB" sz="1100" b="0" i="0" u="none" strike="noStrike" kern="1200" cap="none" spc="0" normalizeH="0" baseline="0" noProof="0" dirty="0">
                <a:ln>
                  <a:noFill/>
                </a:ln>
                <a:solidFill>
                  <a:srgbClr val="FF0000"/>
                </a:solidFill>
                <a:effectLst/>
                <a:uLnTx/>
                <a:uFillTx/>
                <a:latin typeface="Euphemia"/>
                <a:ea typeface="+mn-ea"/>
                <a:cs typeface="+mn-cs"/>
              </a:rPr>
              <a:t> and drawing.</a:t>
            </a:r>
          </a:p>
        </p:txBody>
      </p:sp>
    </p:spTree>
    <p:extLst>
      <p:ext uri="{BB962C8B-B14F-4D97-AF65-F5344CB8AC3E}">
        <p14:creationId xmlns:p14="http://schemas.microsoft.com/office/powerpoint/2010/main" val="97214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12"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0-#ppt_w/2"/>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docProps/app.xml><?xml version="1.0" encoding="utf-8"?>
<Properties xmlns="http://schemas.openxmlformats.org/officeDocument/2006/extended-properties" xmlns:vt="http://schemas.openxmlformats.org/officeDocument/2006/docPropsVTypes">
  <TotalTime>111</TotalTime>
  <Words>1740</Words>
  <Application>Microsoft Office PowerPoint</Application>
  <PresentationFormat>Widescreen</PresentationFormat>
  <Paragraphs>136</Paragraphs>
  <Slides>10</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Calibri Light</vt:lpstr>
      <vt:lpstr>Euphemia</vt:lpstr>
      <vt:lpstr>Times New Roman</vt:lpstr>
      <vt:lpstr>Wingdings</vt:lpstr>
      <vt:lpstr>Office Theme</vt:lpstr>
      <vt:lpstr>Children Playing 16x9</vt:lpstr>
      <vt:lpstr>     ‘A rich community of learners, striving for excellence and celebrating success’.  Reading Project.     </vt:lpstr>
      <vt:lpstr>Reasons for becoming involved with the project.  </vt:lpstr>
      <vt:lpstr>Barriers to learning. </vt:lpstr>
      <vt:lpstr>Overcoming Barriers.  </vt:lpstr>
      <vt:lpstr>Next Steps</vt:lpstr>
      <vt:lpstr>Top Tips for Parental Engagement</vt:lpstr>
      <vt:lpstr>Actions as a result of the Project.</vt:lpstr>
      <vt:lpstr> How we teach Communication and language, Reading and support EAL.  </vt:lpstr>
      <vt:lpstr>PowerPoint Presentation</vt:lpstr>
      <vt:lpstr>Maisy Group – core stories</vt:lpstr>
    </vt:vector>
  </TitlesOfParts>
  <Company>Schools ICT - Bolton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rich community of learners, striving for excellence and celebrating success’.  Reading Project.</dc:title>
  <dc:creator>Nicola McDonagh</dc:creator>
  <cp:lastModifiedBy>Bruce, Caroline</cp:lastModifiedBy>
  <cp:revision>12</cp:revision>
  <dcterms:created xsi:type="dcterms:W3CDTF">2021-10-11T09:18:35Z</dcterms:created>
  <dcterms:modified xsi:type="dcterms:W3CDTF">2022-04-11T10:29:58Z</dcterms:modified>
</cp:coreProperties>
</file>