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831" y="-406586"/>
            <a:ext cx="7766936" cy="1646302"/>
          </a:xfrm>
        </p:spPr>
        <p:txBody>
          <a:bodyPr/>
          <a:lstStyle/>
          <a:p>
            <a:r>
              <a:rPr lang="en-GB" b="1" u="sng" dirty="0"/>
              <a:t>What is ‘Fluency’?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937" y="1514651"/>
            <a:ext cx="7766936" cy="1096899"/>
          </a:xfrm>
        </p:spPr>
        <p:txBody>
          <a:bodyPr>
            <a:noAutofit/>
          </a:bodyPr>
          <a:lstStyle/>
          <a:p>
            <a:r>
              <a:rPr lang="en-GB" sz="2000" i="1" dirty="0"/>
              <a:t>Fluency is the ability to read a text accurately, quickly and with expression. Reading fluency is important because it provides a bridge between word recognition and comprehension.</a:t>
            </a:r>
            <a:endParaRPr lang="en-GB" sz="2000" dirty="0"/>
          </a:p>
          <a:p>
            <a:r>
              <a:rPr lang="en-GB" sz="2000" b="1" u="sng" dirty="0"/>
              <a:t>Reading Rockets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51" y="2243721"/>
            <a:ext cx="5038790" cy="38428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2038" y="3238045"/>
            <a:ext cx="6781729" cy="1776546"/>
            <a:chOff x="300446" y="3853543"/>
            <a:chExt cx="6781729" cy="1776546"/>
          </a:xfrm>
        </p:grpSpPr>
        <p:grpSp>
          <p:nvGrpSpPr>
            <p:cNvPr id="10" name="Group 9"/>
            <p:cNvGrpSpPr/>
            <p:nvPr/>
          </p:nvGrpSpPr>
          <p:grpSpPr>
            <a:xfrm>
              <a:off x="447595" y="3955285"/>
              <a:ext cx="6634580" cy="1674804"/>
              <a:chOff x="447595" y="4499976"/>
              <a:chExt cx="6634580" cy="113011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743923" y="5260758"/>
                <a:ext cx="23382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Comprehension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47595" y="4499976"/>
                <a:ext cx="4699171" cy="1130114"/>
                <a:chOff x="447595" y="4499976"/>
                <a:chExt cx="4699171" cy="1130114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1724297" y="4781006"/>
                  <a:ext cx="1123406" cy="744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47595" y="5260758"/>
                  <a:ext cx="2137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Word Recognition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847703" y="4499976"/>
                  <a:ext cx="2299063" cy="353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/>
                    <a:t>Fluency</a:t>
                  </a:r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300446" y="3853543"/>
              <a:ext cx="6609805" cy="1776546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429187" y="5398364"/>
            <a:ext cx="5483910" cy="13412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Fluent reading supports comprehension because pupils' cognitive resources are freed from focusing on word recognition and can be redirected to comprehending a text.</a:t>
            </a:r>
            <a:endParaRPr lang="en-GB" dirty="0"/>
          </a:p>
          <a:p>
            <a:r>
              <a:rPr lang="en-GB" b="1" u="sng" dirty="0"/>
              <a:t>EEF Literacy</a:t>
            </a:r>
            <a:endParaRPr lang="en-GB" dirty="0"/>
          </a:p>
          <a:p>
            <a:endParaRPr lang="en-GB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5"/>
    </mc:Choice>
    <mc:Fallback xmlns="">
      <p:transition spd="slow" advTm="3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Why is it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03389"/>
            <a:ext cx="8596668" cy="3880773"/>
          </a:xfrm>
        </p:spPr>
        <p:txBody>
          <a:bodyPr/>
          <a:lstStyle/>
          <a:p>
            <a:r>
              <a:rPr lang="en-GB" i="1" dirty="0"/>
              <a:t>Fluency is important because it is the bridge between sounding out individual words and truly understanding them. It’s the gateway to comprehension, or understanding. </a:t>
            </a:r>
          </a:p>
          <a:p>
            <a:pPr marL="0" indent="0">
              <a:buNone/>
            </a:pPr>
            <a:r>
              <a:rPr lang="en-GB" b="1" i="1" dirty="0"/>
              <a:t>     </a:t>
            </a:r>
            <a:r>
              <a:rPr lang="en-GB" b="1" u="sng" dirty="0"/>
              <a:t>Reading Rockets</a:t>
            </a:r>
          </a:p>
          <a:p>
            <a:endParaRPr lang="en-GB" b="1" u="sng" dirty="0"/>
          </a:p>
          <a:p>
            <a:endParaRPr lang="en-GB" b="1" u="sng" dirty="0"/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Fluent readers “can read quickly, accurately, and with appropriate stress and intonation”. </a:t>
            </a:r>
          </a:p>
          <a:p>
            <a:pPr marL="0" indent="0">
              <a:buNone/>
            </a:pPr>
            <a:r>
              <a:rPr lang="en-GB" b="1" i="1" dirty="0"/>
              <a:t>     </a:t>
            </a:r>
            <a:r>
              <a:rPr lang="en-GB" b="1" u="sng" dirty="0"/>
              <a:t>EEF Literacy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3"/>
    </mc:Choice>
    <mc:Fallback xmlns="">
      <p:transition spd="slow" advTm="8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874"/>
          </a:xfrm>
        </p:spPr>
        <p:txBody>
          <a:bodyPr/>
          <a:lstStyle/>
          <a:p>
            <a:pPr algn="ctr"/>
            <a:r>
              <a:rPr lang="en-GB" b="1" u="sng" dirty="0"/>
              <a:t>What Does it Look Like?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8074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They read aloud effortlessly and with expression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Their reading sounds natural, as if they are speaking.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When they read silently, they recognise words automatically.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They group words quickly to help them gain meaning from what they read.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They can make connections among the ideas in the text and their background knowledge.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They recognise words and comprehend at the same time.</a:t>
            </a:r>
          </a:p>
        </p:txBody>
      </p:sp>
      <p:pic>
        <p:nvPicPr>
          <p:cNvPr id="1028" name="Picture 4" descr="https://www.masefield.bolton.sch.uk/assets/Fluency/Reading-Fluency-Checkil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26" y="4300667"/>
            <a:ext cx="3979004" cy="22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9"/>
    </mc:Choice>
    <mc:Fallback xmlns="">
      <p:transition spd="slow" advTm="2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9" y="387356"/>
            <a:ext cx="8596668" cy="2670718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/>
              <a:t>Reading fluency is important for learning in all subjects to understand information. Developing reading fluency enhances a pupil's ability to comprehend the written word, enabling them to use reading as a vehicle to learn.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" y="3633865"/>
            <a:ext cx="3462352" cy="2596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3201071"/>
            <a:ext cx="3640183" cy="2730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3" y="350432"/>
            <a:ext cx="2886891" cy="274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6095" r="16952"/>
          <a:stretch/>
        </p:blipFill>
        <p:spPr>
          <a:xfrm>
            <a:off x="9000308" y="3201071"/>
            <a:ext cx="3043646" cy="3457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8"/>
          <a:stretch/>
        </p:blipFill>
        <p:spPr>
          <a:xfrm>
            <a:off x="5717177" y="4150416"/>
            <a:ext cx="3001721" cy="250806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1"/>
    </mc:Choice>
    <mc:Fallback xmlns="">
      <p:transition spd="slow" advTm="2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</TotalTime>
  <Words>232</Words>
  <Application>Microsoft Office PowerPoint</Application>
  <PresentationFormat>Widescreen</PresentationFormat>
  <Paragraphs>24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Trebuchet MS</vt:lpstr>
      <vt:lpstr>Wingdings</vt:lpstr>
      <vt:lpstr>Wingdings 3</vt:lpstr>
      <vt:lpstr>Facet</vt:lpstr>
      <vt:lpstr>What is ‘Fluency’?</vt:lpstr>
      <vt:lpstr>Why is it important?</vt:lpstr>
      <vt:lpstr>What Does it Look Like? </vt:lpstr>
      <vt:lpstr>PowerPoint Presentation</vt:lpstr>
    </vt:vector>
  </TitlesOfParts>
  <Company>Bolton SICT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‘Fluency’?</dc:title>
  <dc:creator>Home</dc:creator>
  <cp:lastModifiedBy>Bruce, Caroline</cp:lastModifiedBy>
  <cp:revision>12</cp:revision>
  <dcterms:created xsi:type="dcterms:W3CDTF">2022-01-16T20:28:41Z</dcterms:created>
  <dcterms:modified xsi:type="dcterms:W3CDTF">2022-04-12T13:57:03Z</dcterms:modified>
</cp:coreProperties>
</file>