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4"/>
  </p:sldMasterIdLst>
  <p:notesMasterIdLst>
    <p:notesMasterId r:id="rId37"/>
  </p:notesMasterIdLst>
  <p:sldIdLst>
    <p:sldId id="256" r:id="rId5"/>
    <p:sldId id="268" r:id="rId6"/>
    <p:sldId id="313" r:id="rId7"/>
    <p:sldId id="269" r:id="rId8"/>
    <p:sldId id="314" r:id="rId9"/>
    <p:sldId id="278" r:id="rId10"/>
    <p:sldId id="282" r:id="rId11"/>
    <p:sldId id="283" r:id="rId12"/>
    <p:sldId id="275" r:id="rId13"/>
    <p:sldId id="316" r:id="rId14"/>
    <p:sldId id="288" r:id="rId15"/>
    <p:sldId id="315" r:id="rId16"/>
    <p:sldId id="289" r:id="rId17"/>
    <p:sldId id="291" r:id="rId18"/>
    <p:sldId id="292" r:id="rId19"/>
    <p:sldId id="293" r:id="rId20"/>
    <p:sldId id="297" r:id="rId21"/>
    <p:sldId id="296" r:id="rId22"/>
    <p:sldId id="299" r:id="rId23"/>
    <p:sldId id="300" r:id="rId24"/>
    <p:sldId id="301" r:id="rId25"/>
    <p:sldId id="302" r:id="rId26"/>
    <p:sldId id="303" r:id="rId27"/>
    <p:sldId id="304" r:id="rId28"/>
    <p:sldId id="328" r:id="rId29"/>
    <p:sldId id="329" r:id="rId30"/>
    <p:sldId id="330" r:id="rId31"/>
    <p:sldId id="306" r:id="rId32"/>
    <p:sldId id="307" r:id="rId33"/>
    <p:sldId id="308" r:id="rId34"/>
    <p:sldId id="310" r:id="rId35"/>
    <p:sldId id="331"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1" autoAdjust="0"/>
    <p:restoredTop sz="82847" autoAdjust="0"/>
  </p:normalViewPr>
  <p:slideViewPr>
    <p:cSldViewPr snapToGrid="0">
      <p:cViewPr varScale="1">
        <p:scale>
          <a:sx n="94" d="100"/>
          <a:sy n="94" d="100"/>
        </p:scale>
        <p:origin x="111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D89F4C-9980-4759-86E4-CD7E71B34B0B}" type="doc">
      <dgm:prSet loTypeId="urn:microsoft.com/office/officeart/2005/8/layout/gear1" loCatId="cycle" qsTypeId="urn:microsoft.com/office/officeart/2005/8/quickstyle/simple1" qsCatId="simple" csTypeId="urn:microsoft.com/office/officeart/2005/8/colors/colorful4" csCatId="colorful" phldr="1"/>
      <dgm:spPr/>
    </dgm:pt>
    <dgm:pt modelId="{54F354F9-50E2-4877-ACBA-CAF05EE1D441}">
      <dgm:prSet phldrT="[Text]"/>
      <dgm:spPr/>
      <dgm:t>
        <a:bodyPr/>
        <a:lstStyle/>
        <a:p>
          <a:r>
            <a:rPr lang="en-US" dirty="0"/>
            <a:t>Comprehension </a:t>
          </a:r>
        </a:p>
      </dgm:t>
    </dgm:pt>
    <dgm:pt modelId="{6C2A85B5-E757-4074-A1BE-CB3C4DB04D71}" type="parTrans" cxnId="{A605478B-8B94-4DBC-A70E-0746101C0CAE}">
      <dgm:prSet/>
      <dgm:spPr/>
      <dgm:t>
        <a:bodyPr/>
        <a:lstStyle/>
        <a:p>
          <a:endParaRPr lang="en-US"/>
        </a:p>
      </dgm:t>
    </dgm:pt>
    <dgm:pt modelId="{ADC04248-0102-4188-939A-4838E71A8652}" type="sibTrans" cxnId="{A605478B-8B94-4DBC-A70E-0746101C0CAE}">
      <dgm:prSet/>
      <dgm:spPr/>
      <dgm:t>
        <a:bodyPr/>
        <a:lstStyle/>
        <a:p>
          <a:endParaRPr lang="en-US"/>
        </a:p>
      </dgm:t>
    </dgm:pt>
    <dgm:pt modelId="{3FC8EE3E-EEBC-44D7-B449-13CD0E96303B}">
      <dgm:prSet phldrT="[Text]"/>
      <dgm:spPr/>
      <dgm:t>
        <a:bodyPr/>
        <a:lstStyle/>
        <a:p>
          <a:r>
            <a:rPr lang="en-US" dirty="0"/>
            <a:t>Fluency</a:t>
          </a:r>
        </a:p>
      </dgm:t>
    </dgm:pt>
    <dgm:pt modelId="{4FC3BAC1-8C1D-4928-B86F-7A53F6BE2F31}" type="parTrans" cxnId="{65BCFBA0-241B-404F-B7B8-FD74FAA768AC}">
      <dgm:prSet/>
      <dgm:spPr/>
      <dgm:t>
        <a:bodyPr/>
        <a:lstStyle/>
        <a:p>
          <a:endParaRPr lang="en-US"/>
        </a:p>
      </dgm:t>
    </dgm:pt>
    <dgm:pt modelId="{977DF529-1860-4337-A189-6B1089FA9DF6}" type="sibTrans" cxnId="{65BCFBA0-241B-404F-B7B8-FD74FAA768AC}">
      <dgm:prSet/>
      <dgm:spPr/>
      <dgm:t>
        <a:bodyPr/>
        <a:lstStyle/>
        <a:p>
          <a:endParaRPr lang="en-US"/>
        </a:p>
      </dgm:t>
    </dgm:pt>
    <dgm:pt modelId="{A7266DB2-1B6A-4CA4-BAA5-63CC36932AB0}">
      <dgm:prSet phldrT="[Text]"/>
      <dgm:spPr/>
      <dgm:t>
        <a:bodyPr/>
        <a:lstStyle/>
        <a:p>
          <a:r>
            <a:rPr lang="en-US" dirty="0"/>
            <a:t>Decoding</a:t>
          </a:r>
        </a:p>
      </dgm:t>
    </dgm:pt>
    <dgm:pt modelId="{F6397978-D763-4F89-BEB0-79CDBBAD7375}" type="parTrans" cxnId="{370A6D1F-ACF6-4353-A3DD-12835727F1AE}">
      <dgm:prSet/>
      <dgm:spPr/>
      <dgm:t>
        <a:bodyPr/>
        <a:lstStyle/>
        <a:p>
          <a:endParaRPr lang="en-US"/>
        </a:p>
      </dgm:t>
    </dgm:pt>
    <dgm:pt modelId="{154C3FA2-E6D2-44DD-924A-4CDCC4E0A9CE}" type="sibTrans" cxnId="{370A6D1F-ACF6-4353-A3DD-12835727F1AE}">
      <dgm:prSet/>
      <dgm:spPr/>
      <dgm:t>
        <a:bodyPr/>
        <a:lstStyle/>
        <a:p>
          <a:endParaRPr lang="en-US"/>
        </a:p>
      </dgm:t>
    </dgm:pt>
    <dgm:pt modelId="{B1BBCC78-27A6-40BD-8963-B6111BEDB90D}" type="pres">
      <dgm:prSet presAssocID="{4FD89F4C-9980-4759-86E4-CD7E71B34B0B}" presName="composite" presStyleCnt="0">
        <dgm:presLayoutVars>
          <dgm:chMax val="3"/>
          <dgm:animLvl val="lvl"/>
          <dgm:resizeHandles val="exact"/>
        </dgm:presLayoutVars>
      </dgm:prSet>
      <dgm:spPr/>
    </dgm:pt>
    <dgm:pt modelId="{B898B28C-7E65-4A50-A285-5EB125BA0CD7}" type="pres">
      <dgm:prSet presAssocID="{54F354F9-50E2-4877-ACBA-CAF05EE1D441}" presName="gear1" presStyleLbl="node1" presStyleIdx="0" presStyleCnt="3">
        <dgm:presLayoutVars>
          <dgm:chMax val="1"/>
          <dgm:bulletEnabled val="1"/>
        </dgm:presLayoutVars>
      </dgm:prSet>
      <dgm:spPr/>
    </dgm:pt>
    <dgm:pt modelId="{A69A5D83-28E1-4F5C-A417-B03DBB47266F}" type="pres">
      <dgm:prSet presAssocID="{54F354F9-50E2-4877-ACBA-CAF05EE1D441}" presName="gear1srcNode" presStyleLbl="node1" presStyleIdx="0" presStyleCnt="3"/>
      <dgm:spPr/>
    </dgm:pt>
    <dgm:pt modelId="{15113002-CB51-4476-8901-0DCCBA368DF6}" type="pres">
      <dgm:prSet presAssocID="{54F354F9-50E2-4877-ACBA-CAF05EE1D441}" presName="gear1dstNode" presStyleLbl="node1" presStyleIdx="0" presStyleCnt="3"/>
      <dgm:spPr/>
    </dgm:pt>
    <dgm:pt modelId="{14BF5624-86A8-4554-9AAF-F6ABDC2F2E62}" type="pres">
      <dgm:prSet presAssocID="{3FC8EE3E-EEBC-44D7-B449-13CD0E96303B}" presName="gear2" presStyleLbl="node1" presStyleIdx="1" presStyleCnt="3" custLinFactNeighborX="-7500" custLinFactNeighborY="3980">
        <dgm:presLayoutVars>
          <dgm:chMax val="1"/>
          <dgm:bulletEnabled val="1"/>
        </dgm:presLayoutVars>
      </dgm:prSet>
      <dgm:spPr/>
    </dgm:pt>
    <dgm:pt modelId="{39477A7C-D154-4D58-8483-7F6710AB3859}" type="pres">
      <dgm:prSet presAssocID="{3FC8EE3E-EEBC-44D7-B449-13CD0E96303B}" presName="gear2srcNode" presStyleLbl="node1" presStyleIdx="1" presStyleCnt="3"/>
      <dgm:spPr/>
    </dgm:pt>
    <dgm:pt modelId="{8755C59C-FF06-4C4B-A24E-4F5F6084F18F}" type="pres">
      <dgm:prSet presAssocID="{3FC8EE3E-EEBC-44D7-B449-13CD0E96303B}" presName="gear2dstNode" presStyleLbl="node1" presStyleIdx="1" presStyleCnt="3"/>
      <dgm:spPr/>
    </dgm:pt>
    <dgm:pt modelId="{AF059F3B-9844-4EE7-856A-5C4BCC9B1F27}" type="pres">
      <dgm:prSet presAssocID="{A7266DB2-1B6A-4CA4-BAA5-63CC36932AB0}" presName="gear3" presStyleLbl="node1" presStyleIdx="2" presStyleCnt="3" custLinFactNeighborX="8623" custLinFactNeighborY="20563"/>
      <dgm:spPr/>
    </dgm:pt>
    <dgm:pt modelId="{43EA3C54-B9B6-4390-8493-A0B5D1821B04}" type="pres">
      <dgm:prSet presAssocID="{A7266DB2-1B6A-4CA4-BAA5-63CC36932AB0}" presName="gear3tx" presStyleLbl="node1" presStyleIdx="2" presStyleCnt="3">
        <dgm:presLayoutVars>
          <dgm:chMax val="1"/>
          <dgm:bulletEnabled val="1"/>
        </dgm:presLayoutVars>
      </dgm:prSet>
      <dgm:spPr/>
    </dgm:pt>
    <dgm:pt modelId="{71DE9BCE-0017-49EF-9887-C7D04FBD26D4}" type="pres">
      <dgm:prSet presAssocID="{A7266DB2-1B6A-4CA4-BAA5-63CC36932AB0}" presName="gear3srcNode" presStyleLbl="node1" presStyleIdx="2" presStyleCnt="3"/>
      <dgm:spPr/>
    </dgm:pt>
    <dgm:pt modelId="{92136B51-07BE-4307-A5A3-82B996AA82B0}" type="pres">
      <dgm:prSet presAssocID="{A7266DB2-1B6A-4CA4-BAA5-63CC36932AB0}" presName="gear3dstNode" presStyleLbl="node1" presStyleIdx="2" presStyleCnt="3"/>
      <dgm:spPr/>
    </dgm:pt>
    <dgm:pt modelId="{24E81B61-0A24-404E-B103-D7BDBF4BCB41}" type="pres">
      <dgm:prSet presAssocID="{ADC04248-0102-4188-939A-4838E71A8652}" presName="connector1" presStyleLbl="sibTrans2D1" presStyleIdx="0" presStyleCnt="3"/>
      <dgm:spPr/>
    </dgm:pt>
    <dgm:pt modelId="{61038F0D-9EF6-410A-91A1-B3B8EB55CE35}" type="pres">
      <dgm:prSet presAssocID="{977DF529-1860-4337-A189-6B1089FA9DF6}" presName="connector2" presStyleLbl="sibTrans2D1" presStyleIdx="1" presStyleCnt="3"/>
      <dgm:spPr/>
    </dgm:pt>
    <dgm:pt modelId="{37B037C0-1AEC-439F-A2F0-FA4DBE02951C}" type="pres">
      <dgm:prSet presAssocID="{154C3FA2-E6D2-44DD-924A-4CDCC4E0A9CE}" presName="connector3" presStyleLbl="sibTrans2D1" presStyleIdx="2" presStyleCnt="3"/>
      <dgm:spPr/>
    </dgm:pt>
  </dgm:ptLst>
  <dgm:cxnLst>
    <dgm:cxn modelId="{B8689D06-4E31-408C-BC16-4DB938FCE615}" type="presOf" srcId="{3FC8EE3E-EEBC-44D7-B449-13CD0E96303B}" destId="{8755C59C-FF06-4C4B-A24E-4F5F6084F18F}" srcOrd="2" destOrd="0" presId="urn:microsoft.com/office/officeart/2005/8/layout/gear1"/>
    <dgm:cxn modelId="{065D8407-B2A5-4AEC-82A5-B4E67B627FD8}" type="presOf" srcId="{154C3FA2-E6D2-44DD-924A-4CDCC4E0A9CE}" destId="{37B037C0-1AEC-439F-A2F0-FA4DBE02951C}" srcOrd="0" destOrd="0" presId="urn:microsoft.com/office/officeart/2005/8/layout/gear1"/>
    <dgm:cxn modelId="{370A6D1F-ACF6-4353-A3DD-12835727F1AE}" srcId="{4FD89F4C-9980-4759-86E4-CD7E71B34B0B}" destId="{A7266DB2-1B6A-4CA4-BAA5-63CC36932AB0}" srcOrd="2" destOrd="0" parTransId="{F6397978-D763-4F89-BEB0-79CDBBAD7375}" sibTransId="{154C3FA2-E6D2-44DD-924A-4CDCC4E0A9CE}"/>
    <dgm:cxn modelId="{F5D46E27-9C30-410D-A81F-6D82929A7E1F}" type="presOf" srcId="{ADC04248-0102-4188-939A-4838E71A8652}" destId="{24E81B61-0A24-404E-B103-D7BDBF4BCB41}" srcOrd="0" destOrd="0" presId="urn:microsoft.com/office/officeart/2005/8/layout/gear1"/>
    <dgm:cxn modelId="{93721547-C633-495D-AF22-DDF7B5F216A5}" type="presOf" srcId="{54F354F9-50E2-4877-ACBA-CAF05EE1D441}" destId="{15113002-CB51-4476-8901-0DCCBA368DF6}" srcOrd="2" destOrd="0" presId="urn:microsoft.com/office/officeart/2005/8/layout/gear1"/>
    <dgm:cxn modelId="{DBC86F4A-F79C-4B1B-921D-361E2F4924B7}" type="presOf" srcId="{977DF529-1860-4337-A189-6B1089FA9DF6}" destId="{61038F0D-9EF6-410A-91A1-B3B8EB55CE35}" srcOrd="0" destOrd="0" presId="urn:microsoft.com/office/officeart/2005/8/layout/gear1"/>
    <dgm:cxn modelId="{3FECBD81-A717-4A03-8900-B52E6204B6E9}" type="presOf" srcId="{4FD89F4C-9980-4759-86E4-CD7E71B34B0B}" destId="{B1BBCC78-27A6-40BD-8963-B6111BEDB90D}" srcOrd="0" destOrd="0" presId="urn:microsoft.com/office/officeart/2005/8/layout/gear1"/>
    <dgm:cxn modelId="{A605478B-8B94-4DBC-A70E-0746101C0CAE}" srcId="{4FD89F4C-9980-4759-86E4-CD7E71B34B0B}" destId="{54F354F9-50E2-4877-ACBA-CAF05EE1D441}" srcOrd="0" destOrd="0" parTransId="{6C2A85B5-E757-4074-A1BE-CB3C4DB04D71}" sibTransId="{ADC04248-0102-4188-939A-4838E71A8652}"/>
    <dgm:cxn modelId="{4B30449F-C927-445F-941E-2D9B38CCA52A}" type="presOf" srcId="{3FC8EE3E-EEBC-44D7-B449-13CD0E96303B}" destId="{14BF5624-86A8-4554-9AAF-F6ABDC2F2E62}" srcOrd="0" destOrd="0" presId="urn:microsoft.com/office/officeart/2005/8/layout/gear1"/>
    <dgm:cxn modelId="{65BCFBA0-241B-404F-B7B8-FD74FAA768AC}" srcId="{4FD89F4C-9980-4759-86E4-CD7E71B34B0B}" destId="{3FC8EE3E-EEBC-44D7-B449-13CD0E96303B}" srcOrd="1" destOrd="0" parTransId="{4FC3BAC1-8C1D-4928-B86F-7A53F6BE2F31}" sibTransId="{977DF529-1860-4337-A189-6B1089FA9DF6}"/>
    <dgm:cxn modelId="{CA2D88A4-6CD1-4CDA-A544-9B2689488085}" type="presOf" srcId="{54F354F9-50E2-4877-ACBA-CAF05EE1D441}" destId="{A69A5D83-28E1-4F5C-A417-B03DBB47266F}" srcOrd="1" destOrd="0" presId="urn:microsoft.com/office/officeart/2005/8/layout/gear1"/>
    <dgm:cxn modelId="{3F0B6AAD-2E29-4502-98E7-C553D0333BC1}" type="presOf" srcId="{54F354F9-50E2-4877-ACBA-CAF05EE1D441}" destId="{B898B28C-7E65-4A50-A285-5EB125BA0CD7}" srcOrd="0" destOrd="0" presId="urn:microsoft.com/office/officeart/2005/8/layout/gear1"/>
    <dgm:cxn modelId="{9E8BAEBD-BB5B-4B8A-A48F-68D362679B77}" type="presOf" srcId="{A7266DB2-1B6A-4CA4-BAA5-63CC36932AB0}" destId="{71DE9BCE-0017-49EF-9887-C7D04FBD26D4}" srcOrd="2" destOrd="0" presId="urn:microsoft.com/office/officeart/2005/8/layout/gear1"/>
    <dgm:cxn modelId="{75E4F3D8-08F7-44FE-86F9-B140D0CBD4BD}" type="presOf" srcId="{A7266DB2-1B6A-4CA4-BAA5-63CC36932AB0}" destId="{AF059F3B-9844-4EE7-856A-5C4BCC9B1F27}" srcOrd="0" destOrd="0" presId="urn:microsoft.com/office/officeart/2005/8/layout/gear1"/>
    <dgm:cxn modelId="{6CA2C0EB-A4A8-4D88-927F-50FC96762E44}" type="presOf" srcId="{3FC8EE3E-EEBC-44D7-B449-13CD0E96303B}" destId="{39477A7C-D154-4D58-8483-7F6710AB3859}" srcOrd="1" destOrd="0" presId="urn:microsoft.com/office/officeart/2005/8/layout/gear1"/>
    <dgm:cxn modelId="{E6E8D7F9-8116-49E2-B681-20CEFAC4D431}" type="presOf" srcId="{A7266DB2-1B6A-4CA4-BAA5-63CC36932AB0}" destId="{92136B51-07BE-4307-A5A3-82B996AA82B0}" srcOrd="3" destOrd="0" presId="urn:microsoft.com/office/officeart/2005/8/layout/gear1"/>
    <dgm:cxn modelId="{9A01BDFB-1C7C-44E5-9BA3-E0A856CC3F95}" type="presOf" srcId="{A7266DB2-1B6A-4CA4-BAA5-63CC36932AB0}" destId="{43EA3C54-B9B6-4390-8493-A0B5D1821B04}" srcOrd="1" destOrd="0" presId="urn:microsoft.com/office/officeart/2005/8/layout/gear1"/>
    <dgm:cxn modelId="{C585A4FD-25A6-4B42-84F8-EFEACD058676}" type="presParOf" srcId="{B1BBCC78-27A6-40BD-8963-B6111BEDB90D}" destId="{B898B28C-7E65-4A50-A285-5EB125BA0CD7}" srcOrd="0" destOrd="0" presId="urn:microsoft.com/office/officeart/2005/8/layout/gear1"/>
    <dgm:cxn modelId="{130D5ECC-8E17-4733-94A0-17426E3FBF2F}" type="presParOf" srcId="{B1BBCC78-27A6-40BD-8963-B6111BEDB90D}" destId="{A69A5D83-28E1-4F5C-A417-B03DBB47266F}" srcOrd="1" destOrd="0" presId="urn:microsoft.com/office/officeart/2005/8/layout/gear1"/>
    <dgm:cxn modelId="{F29BCD99-0AC5-490B-B470-C688D19E69DC}" type="presParOf" srcId="{B1BBCC78-27A6-40BD-8963-B6111BEDB90D}" destId="{15113002-CB51-4476-8901-0DCCBA368DF6}" srcOrd="2" destOrd="0" presId="urn:microsoft.com/office/officeart/2005/8/layout/gear1"/>
    <dgm:cxn modelId="{BB2F57EC-718E-4F8F-BD5A-D9E45E2D2E2A}" type="presParOf" srcId="{B1BBCC78-27A6-40BD-8963-B6111BEDB90D}" destId="{14BF5624-86A8-4554-9AAF-F6ABDC2F2E62}" srcOrd="3" destOrd="0" presId="urn:microsoft.com/office/officeart/2005/8/layout/gear1"/>
    <dgm:cxn modelId="{6FCC7ABC-CBB7-4942-B459-1DE399E3E10A}" type="presParOf" srcId="{B1BBCC78-27A6-40BD-8963-B6111BEDB90D}" destId="{39477A7C-D154-4D58-8483-7F6710AB3859}" srcOrd="4" destOrd="0" presId="urn:microsoft.com/office/officeart/2005/8/layout/gear1"/>
    <dgm:cxn modelId="{C1C72FAF-F6FA-4486-8136-D19E0AE7E4C6}" type="presParOf" srcId="{B1BBCC78-27A6-40BD-8963-B6111BEDB90D}" destId="{8755C59C-FF06-4C4B-A24E-4F5F6084F18F}" srcOrd="5" destOrd="0" presId="urn:microsoft.com/office/officeart/2005/8/layout/gear1"/>
    <dgm:cxn modelId="{F5F85333-306C-442B-9C98-479BC73D2BCD}" type="presParOf" srcId="{B1BBCC78-27A6-40BD-8963-B6111BEDB90D}" destId="{AF059F3B-9844-4EE7-856A-5C4BCC9B1F27}" srcOrd="6" destOrd="0" presId="urn:microsoft.com/office/officeart/2005/8/layout/gear1"/>
    <dgm:cxn modelId="{3D505C5B-D3DC-48FB-8998-F15D7C688AF1}" type="presParOf" srcId="{B1BBCC78-27A6-40BD-8963-B6111BEDB90D}" destId="{43EA3C54-B9B6-4390-8493-A0B5D1821B04}" srcOrd="7" destOrd="0" presId="urn:microsoft.com/office/officeart/2005/8/layout/gear1"/>
    <dgm:cxn modelId="{89AF01E4-4836-49C3-AAF9-6B94A44AB57A}" type="presParOf" srcId="{B1BBCC78-27A6-40BD-8963-B6111BEDB90D}" destId="{71DE9BCE-0017-49EF-9887-C7D04FBD26D4}" srcOrd="8" destOrd="0" presId="urn:microsoft.com/office/officeart/2005/8/layout/gear1"/>
    <dgm:cxn modelId="{0B3D1AC8-6FD7-401B-A03B-3D21590372E4}" type="presParOf" srcId="{B1BBCC78-27A6-40BD-8963-B6111BEDB90D}" destId="{92136B51-07BE-4307-A5A3-82B996AA82B0}" srcOrd="9" destOrd="0" presId="urn:microsoft.com/office/officeart/2005/8/layout/gear1"/>
    <dgm:cxn modelId="{54D527B8-8877-44D5-A28C-95935AE78E12}" type="presParOf" srcId="{B1BBCC78-27A6-40BD-8963-B6111BEDB90D}" destId="{24E81B61-0A24-404E-B103-D7BDBF4BCB41}" srcOrd="10" destOrd="0" presId="urn:microsoft.com/office/officeart/2005/8/layout/gear1"/>
    <dgm:cxn modelId="{421F1A8E-69C6-4E20-A555-0CD28CFC7540}" type="presParOf" srcId="{B1BBCC78-27A6-40BD-8963-B6111BEDB90D}" destId="{61038F0D-9EF6-410A-91A1-B3B8EB55CE35}" srcOrd="11" destOrd="0" presId="urn:microsoft.com/office/officeart/2005/8/layout/gear1"/>
    <dgm:cxn modelId="{6DB1F153-B659-4C04-9956-B6F24E51CB6C}" type="presParOf" srcId="{B1BBCC78-27A6-40BD-8963-B6111BEDB90D}" destId="{37B037C0-1AEC-439F-A2F0-FA4DBE02951C}"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D43DDC-FA9B-432B-BE11-3091EA6FF8FF}" type="doc">
      <dgm:prSet loTypeId="urn:microsoft.com/office/officeart/2005/8/layout/hProcess9" loCatId="process" qsTypeId="urn:microsoft.com/office/officeart/2005/8/quickstyle/simple1" qsCatId="simple" csTypeId="urn:microsoft.com/office/officeart/2005/8/colors/colorful4" csCatId="colorful" phldr="1"/>
      <dgm:spPr/>
    </dgm:pt>
    <dgm:pt modelId="{43476532-674D-40DF-A81B-9250D374C6F4}">
      <dgm:prSet phldrT="[Text]"/>
      <dgm:spPr/>
      <dgm:t>
        <a:bodyPr/>
        <a:lstStyle/>
        <a:p>
          <a:r>
            <a:rPr lang="en-US" dirty="0"/>
            <a:t>Model </a:t>
          </a:r>
        </a:p>
      </dgm:t>
    </dgm:pt>
    <dgm:pt modelId="{4DFFCEF2-DDB7-4AC4-8F2F-F8B40C74D5AD}" type="parTrans" cxnId="{CFF973B2-7C81-40E9-BEE7-E69DD4F573DD}">
      <dgm:prSet/>
      <dgm:spPr/>
      <dgm:t>
        <a:bodyPr/>
        <a:lstStyle/>
        <a:p>
          <a:endParaRPr lang="en-US"/>
        </a:p>
      </dgm:t>
    </dgm:pt>
    <dgm:pt modelId="{9A0D37AB-1E40-4700-9C25-9520099A98E6}" type="sibTrans" cxnId="{CFF973B2-7C81-40E9-BEE7-E69DD4F573DD}">
      <dgm:prSet/>
      <dgm:spPr/>
      <dgm:t>
        <a:bodyPr/>
        <a:lstStyle/>
        <a:p>
          <a:endParaRPr lang="en-US"/>
        </a:p>
      </dgm:t>
    </dgm:pt>
    <dgm:pt modelId="{C23B738A-DA84-4B44-966E-923B2CCBBC3C}">
      <dgm:prSet phldrT="[Text]"/>
      <dgm:spPr/>
      <dgm:t>
        <a:bodyPr/>
        <a:lstStyle/>
        <a:p>
          <a:r>
            <a:rPr lang="en-US" dirty="0"/>
            <a:t>Survey the text</a:t>
          </a:r>
        </a:p>
      </dgm:t>
    </dgm:pt>
    <dgm:pt modelId="{C64899C2-37A9-43D6-B3AD-A9B389890D47}" type="parTrans" cxnId="{6C22C3B2-7F5F-4934-8311-ED2E595FB472}">
      <dgm:prSet/>
      <dgm:spPr/>
      <dgm:t>
        <a:bodyPr/>
        <a:lstStyle/>
        <a:p>
          <a:endParaRPr lang="en-US"/>
        </a:p>
      </dgm:t>
    </dgm:pt>
    <dgm:pt modelId="{A5501AB3-F13E-4383-8171-922ACBA5B6F1}" type="sibTrans" cxnId="{6C22C3B2-7F5F-4934-8311-ED2E595FB472}">
      <dgm:prSet/>
      <dgm:spPr/>
      <dgm:t>
        <a:bodyPr/>
        <a:lstStyle/>
        <a:p>
          <a:endParaRPr lang="en-US"/>
        </a:p>
      </dgm:t>
    </dgm:pt>
    <dgm:pt modelId="{79537044-13E8-4B9E-8F36-2207DD0414CE}">
      <dgm:prSet phldrT="[Text]"/>
      <dgm:spPr/>
      <dgm:t>
        <a:bodyPr/>
        <a:lstStyle/>
        <a:p>
          <a:r>
            <a:rPr lang="en-US" dirty="0"/>
            <a:t>More practice</a:t>
          </a:r>
        </a:p>
        <a:p>
          <a:r>
            <a:rPr lang="en-US" dirty="0"/>
            <a:t>(children working together)</a:t>
          </a:r>
        </a:p>
      </dgm:t>
    </dgm:pt>
    <dgm:pt modelId="{9F227E1C-023A-44A8-BC33-B21364255706}" type="parTrans" cxnId="{98CD6967-225F-4482-894A-5456E96FF83D}">
      <dgm:prSet/>
      <dgm:spPr/>
      <dgm:t>
        <a:bodyPr/>
        <a:lstStyle/>
        <a:p>
          <a:endParaRPr lang="en-US"/>
        </a:p>
      </dgm:t>
    </dgm:pt>
    <dgm:pt modelId="{B641D81F-DA97-41C5-9406-2302A7439795}" type="sibTrans" cxnId="{98CD6967-225F-4482-894A-5456E96FF83D}">
      <dgm:prSet/>
      <dgm:spPr/>
      <dgm:t>
        <a:bodyPr/>
        <a:lstStyle/>
        <a:p>
          <a:endParaRPr lang="en-US"/>
        </a:p>
      </dgm:t>
    </dgm:pt>
    <dgm:pt modelId="{B15BAAA3-F5BB-46B5-96B5-47A2AA05616B}">
      <dgm:prSet/>
      <dgm:spPr/>
      <dgm:t>
        <a:bodyPr/>
        <a:lstStyle/>
        <a:p>
          <a:r>
            <a:rPr lang="en-US" dirty="0"/>
            <a:t>Demonstrate how to and support practice</a:t>
          </a:r>
        </a:p>
      </dgm:t>
    </dgm:pt>
    <dgm:pt modelId="{4D729F7A-1360-4E61-94DA-8E85E6DB0631}" type="parTrans" cxnId="{85396286-FC39-4862-9DAA-543ADBABFE18}">
      <dgm:prSet/>
      <dgm:spPr/>
    </dgm:pt>
    <dgm:pt modelId="{11CB3B4B-9D34-4C44-AE0F-8B70973D14FC}" type="sibTrans" cxnId="{85396286-FC39-4862-9DAA-543ADBABFE18}">
      <dgm:prSet/>
      <dgm:spPr/>
    </dgm:pt>
    <dgm:pt modelId="{FA2C55CD-39DD-446F-ABAA-C45B14F004C6}" type="pres">
      <dgm:prSet presAssocID="{E8D43DDC-FA9B-432B-BE11-3091EA6FF8FF}" presName="CompostProcess" presStyleCnt="0">
        <dgm:presLayoutVars>
          <dgm:dir/>
          <dgm:resizeHandles val="exact"/>
        </dgm:presLayoutVars>
      </dgm:prSet>
      <dgm:spPr/>
    </dgm:pt>
    <dgm:pt modelId="{23492DE1-2A95-44F8-9C7F-46FBA834FF71}" type="pres">
      <dgm:prSet presAssocID="{E8D43DDC-FA9B-432B-BE11-3091EA6FF8FF}" presName="arrow" presStyleLbl="bgShp" presStyleIdx="0" presStyleCnt="1"/>
      <dgm:spPr/>
    </dgm:pt>
    <dgm:pt modelId="{4574F81F-A5B7-4057-9822-F85D509EE702}" type="pres">
      <dgm:prSet presAssocID="{E8D43DDC-FA9B-432B-BE11-3091EA6FF8FF}" presName="linearProcess" presStyleCnt="0"/>
      <dgm:spPr/>
    </dgm:pt>
    <dgm:pt modelId="{0FD1D25B-A958-4DB0-AB11-6F397A8A66D4}" type="pres">
      <dgm:prSet presAssocID="{43476532-674D-40DF-A81B-9250D374C6F4}" presName="textNode" presStyleLbl="node1" presStyleIdx="0" presStyleCnt="4">
        <dgm:presLayoutVars>
          <dgm:bulletEnabled val="1"/>
        </dgm:presLayoutVars>
      </dgm:prSet>
      <dgm:spPr/>
    </dgm:pt>
    <dgm:pt modelId="{AF864BA7-4D9B-4F48-A596-1E4A501421B5}" type="pres">
      <dgm:prSet presAssocID="{9A0D37AB-1E40-4700-9C25-9520099A98E6}" presName="sibTrans" presStyleCnt="0"/>
      <dgm:spPr/>
    </dgm:pt>
    <dgm:pt modelId="{7DC225FB-58B2-40F0-960F-C778A5D4610C}" type="pres">
      <dgm:prSet presAssocID="{C23B738A-DA84-4B44-966E-923B2CCBBC3C}" presName="textNode" presStyleLbl="node1" presStyleIdx="1" presStyleCnt="4">
        <dgm:presLayoutVars>
          <dgm:bulletEnabled val="1"/>
        </dgm:presLayoutVars>
      </dgm:prSet>
      <dgm:spPr/>
    </dgm:pt>
    <dgm:pt modelId="{28DBF87D-5F03-403C-B305-E032D391C450}" type="pres">
      <dgm:prSet presAssocID="{A5501AB3-F13E-4383-8171-922ACBA5B6F1}" presName="sibTrans" presStyleCnt="0"/>
      <dgm:spPr/>
    </dgm:pt>
    <dgm:pt modelId="{1F17514F-B63A-4B02-9A1D-4344329F6183}" type="pres">
      <dgm:prSet presAssocID="{B15BAAA3-F5BB-46B5-96B5-47A2AA05616B}" presName="textNode" presStyleLbl="node1" presStyleIdx="2" presStyleCnt="4">
        <dgm:presLayoutVars>
          <dgm:bulletEnabled val="1"/>
        </dgm:presLayoutVars>
      </dgm:prSet>
      <dgm:spPr/>
    </dgm:pt>
    <dgm:pt modelId="{8376B31C-AF3E-4402-A6F8-BFAF17589843}" type="pres">
      <dgm:prSet presAssocID="{11CB3B4B-9D34-4C44-AE0F-8B70973D14FC}" presName="sibTrans" presStyleCnt="0"/>
      <dgm:spPr/>
    </dgm:pt>
    <dgm:pt modelId="{50CC6E98-0346-4A97-9508-84C1F65EB870}" type="pres">
      <dgm:prSet presAssocID="{79537044-13E8-4B9E-8F36-2207DD0414CE}" presName="textNode" presStyleLbl="node1" presStyleIdx="3" presStyleCnt="4">
        <dgm:presLayoutVars>
          <dgm:bulletEnabled val="1"/>
        </dgm:presLayoutVars>
      </dgm:prSet>
      <dgm:spPr/>
    </dgm:pt>
  </dgm:ptLst>
  <dgm:cxnLst>
    <dgm:cxn modelId="{C0E4F70D-66EB-4AD4-B0C5-7A1D615567AA}" type="presOf" srcId="{E8D43DDC-FA9B-432B-BE11-3091EA6FF8FF}" destId="{FA2C55CD-39DD-446F-ABAA-C45B14F004C6}" srcOrd="0" destOrd="0" presId="urn:microsoft.com/office/officeart/2005/8/layout/hProcess9"/>
    <dgm:cxn modelId="{AF93235D-ADA7-45E6-8877-313FC4C13661}" type="presOf" srcId="{B15BAAA3-F5BB-46B5-96B5-47A2AA05616B}" destId="{1F17514F-B63A-4B02-9A1D-4344329F6183}" srcOrd="0" destOrd="0" presId="urn:microsoft.com/office/officeart/2005/8/layout/hProcess9"/>
    <dgm:cxn modelId="{98CD6967-225F-4482-894A-5456E96FF83D}" srcId="{E8D43DDC-FA9B-432B-BE11-3091EA6FF8FF}" destId="{79537044-13E8-4B9E-8F36-2207DD0414CE}" srcOrd="3" destOrd="0" parTransId="{9F227E1C-023A-44A8-BC33-B21364255706}" sibTransId="{B641D81F-DA97-41C5-9406-2302A7439795}"/>
    <dgm:cxn modelId="{BF698C59-C331-4992-8E42-F14714EBF35A}" type="presOf" srcId="{C23B738A-DA84-4B44-966E-923B2CCBBC3C}" destId="{7DC225FB-58B2-40F0-960F-C778A5D4610C}" srcOrd="0" destOrd="0" presId="urn:microsoft.com/office/officeart/2005/8/layout/hProcess9"/>
    <dgm:cxn modelId="{85396286-FC39-4862-9DAA-543ADBABFE18}" srcId="{E8D43DDC-FA9B-432B-BE11-3091EA6FF8FF}" destId="{B15BAAA3-F5BB-46B5-96B5-47A2AA05616B}" srcOrd="2" destOrd="0" parTransId="{4D729F7A-1360-4E61-94DA-8E85E6DB0631}" sibTransId="{11CB3B4B-9D34-4C44-AE0F-8B70973D14FC}"/>
    <dgm:cxn modelId="{ECAA9386-DD76-4B52-AC7A-9226C76368A9}" type="presOf" srcId="{79537044-13E8-4B9E-8F36-2207DD0414CE}" destId="{50CC6E98-0346-4A97-9508-84C1F65EB870}" srcOrd="0" destOrd="0" presId="urn:microsoft.com/office/officeart/2005/8/layout/hProcess9"/>
    <dgm:cxn modelId="{5774F798-88DB-4F78-891F-637FEB4D7D57}" type="presOf" srcId="{43476532-674D-40DF-A81B-9250D374C6F4}" destId="{0FD1D25B-A958-4DB0-AB11-6F397A8A66D4}" srcOrd="0" destOrd="0" presId="urn:microsoft.com/office/officeart/2005/8/layout/hProcess9"/>
    <dgm:cxn modelId="{CFF973B2-7C81-40E9-BEE7-E69DD4F573DD}" srcId="{E8D43DDC-FA9B-432B-BE11-3091EA6FF8FF}" destId="{43476532-674D-40DF-A81B-9250D374C6F4}" srcOrd="0" destOrd="0" parTransId="{4DFFCEF2-DDB7-4AC4-8F2F-F8B40C74D5AD}" sibTransId="{9A0D37AB-1E40-4700-9C25-9520099A98E6}"/>
    <dgm:cxn modelId="{6C22C3B2-7F5F-4934-8311-ED2E595FB472}" srcId="{E8D43DDC-FA9B-432B-BE11-3091EA6FF8FF}" destId="{C23B738A-DA84-4B44-966E-923B2CCBBC3C}" srcOrd="1" destOrd="0" parTransId="{C64899C2-37A9-43D6-B3AD-A9B389890D47}" sibTransId="{A5501AB3-F13E-4383-8171-922ACBA5B6F1}"/>
    <dgm:cxn modelId="{5BAD6687-6CF0-4707-AD88-39BF27A15028}" type="presParOf" srcId="{FA2C55CD-39DD-446F-ABAA-C45B14F004C6}" destId="{23492DE1-2A95-44F8-9C7F-46FBA834FF71}" srcOrd="0" destOrd="0" presId="urn:microsoft.com/office/officeart/2005/8/layout/hProcess9"/>
    <dgm:cxn modelId="{216B48DF-25FD-4D0D-BCC6-FB3E5D7ABA00}" type="presParOf" srcId="{FA2C55CD-39DD-446F-ABAA-C45B14F004C6}" destId="{4574F81F-A5B7-4057-9822-F85D509EE702}" srcOrd="1" destOrd="0" presId="urn:microsoft.com/office/officeart/2005/8/layout/hProcess9"/>
    <dgm:cxn modelId="{A3A935DF-C311-4836-8F3B-BD64A618E89B}" type="presParOf" srcId="{4574F81F-A5B7-4057-9822-F85D509EE702}" destId="{0FD1D25B-A958-4DB0-AB11-6F397A8A66D4}" srcOrd="0" destOrd="0" presId="urn:microsoft.com/office/officeart/2005/8/layout/hProcess9"/>
    <dgm:cxn modelId="{185CF593-9AFC-499C-A096-63A2E64D4E91}" type="presParOf" srcId="{4574F81F-A5B7-4057-9822-F85D509EE702}" destId="{AF864BA7-4D9B-4F48-A596-1E4A501421B5}" srcOrd="1" destOrd="0" presId="urn:microsoft.com/office/officeart/2005/8/layout/hProcess9"/>
    <dgm:cxn modelId="{BC6DCEC6-ACBD-4671-B486-312F63D658AC}" type="presParOf" srcId="{4574F81F-A5B7-4057-9822-F85D509EE702}" destId="{7DC225FB-58B2-40F0-960F-C778A5D4610C}" srcOrd="2" destOrd="0" presId="urn:microsoft.com/office/officeart/2005/8/layout/hProcess9"/>
    <dgm:cxn modelId="{7388BF67-AE24-49A5-B49B-06A8E14CE448}" type="presParOf" srcId="{4574F81F-A5B7-4057-9822-F85D509EE702}" destId="{28DBF87D-5F03-403C-B305-E032D391C450}" srcOrd="3" destOrd="0" presId="urn:microsoft.com/office/officeart/2005/8/layout/hProcess9"/>
    <dgm:cxn modelId="{BFA0391E-DD01-4E62-B8E9-EA7D319F39E4}" type="presParOf" srcId="{4574F81F-A5B7-4057-9822-F85D509EE702}" destId="{1F17514F-B63A-4B02-9A1D-4344329F6183}" srcOrd="4" destOrd="0" presId="urn:microsoft.com/office/officeart/2005/8/layout/hProcess9"/>
    <dgm:cxn modelId="{24AC5F70-5BAE-4F95-AA56-C90174F1FAE6}" type="presParOf" srcId="{4574F81F-A5B7-4057-9822-F85D509EE702}" destId="{8376B31C-AF3E-4402-A6F8-BFAF17589843}" srcOrd="5" destOrd="0" presId="urn:microsoft.com/office/officeart/2005/8/layout/hProcess9"/>
    <dgm:cxn modelId="{4C2C76A6-A0F8-4F91-AC75-79B85A674B98}" type="presParOf" srcId="{4574F81F-A5B7-4057-9822-F85D509EE702}" destId="{50CC6E98-0346-4A97-9508-84C1F65EB870}"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784C99A-7DD8-4EFB-9F38-61E03D50BC3F}"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en-US"/>
        </a:p>
      </dgm:t>
    </dgm:pt>
    <dgm:pt modelId="{2C71C448-A089-43AF-BEF3-3A228913549C}">
      <dgm:prSet phldrT="[Text]"/>
      <dgm:spPr/>
      <dgm:t>
        <a:bodyPr/>
        <a:lstStyle/>
        <a:p>
          <a:r>
            <a:rPr lang="en-US" dirty="0"/>
            <a:t>Learning where to pause (and breathe)</a:t>
          </a:r>
        </a:p>
      </dgm:t>
    </dgm:pt>
    <dgm:pt modelId="{58286024-6AB4-4354-B333-846D9D30AC7A}" type="parTrans" cxnId="{23175160-8322-4806-A280-812D6615ED16}">
      <dgm:prSet/>
      <dgm:spPr/>
      <dgm:t>
        <a:bodyPr/>
        <a:lstStyle/>
        <a:p>
          <a:endParaRPr lang="en-US"/>
        </a:p>
      </dgm:t>
    </dgm:pt>
    <dgm:pt modelId="{3E5E3B57-2963-4DB8-B17C-38DD30B46DDE}" type="sibTrans" cxnId="{23175160-8322-4806-A280-812D6615ED16}">
      <dgm:prSet/>
      <dgm:spPr/>
      <dgm:t>
        <a:bodyPr/>
        <a:lstStyle/>
        <a:p>
          <a:endParaRPr lang="en-US"/>
        </a:p>
      </dgm:t>
    </dgm:pt>
    <dgm:pt modelId="{C536BD62-262A-487F-894C-949E93FDACF5}">
      <dgm:prSet phldrT="[Text]" custT="1"/>
      <dgm:spPr/>
      <dgm:t>
        <a:bodyPr/>
        <a:lstStyle/>
        <a:p>
          <a:r>
            <a:rPr lang="en-US" sz="3200" dirty="0"/>
            <a:t>Key punctuation – full stops, commas</a:t>
          </a:r>
        </a:p>
      </dgm:t>
    </dgm:pt>
    <dgm:pt modelId="{57F955B6-A05F-4934-9B43-BEA391A7CD84}" type="parTrans" cxnId="{B3927BB5-FA49-4AA9-A172-0738D9531F24}">
      <dgm:prSet/>
      <dgm:spPr/>
      <dgm:t>
        <a:bodyPr/>
        <a:lstStyle/>
        <a:p>
          <a:endParaRPr lang="en-US"/>
        </a:p>
      </dgm:t>
    </dgm:pt>
    <dgm:pt modelId="{19A6CD69-853D-4565-BA62-E5C6A7E5939A}" type="sibTrans" cxnId="{B3927BB5-FA49-4AA9-A172-0738D9531F24}">
      <dgm:prSet/>
      <dgm:spPr/>
      <dgm:t>
        <a:bodyPr/>
        <a:lstStyle/>
        <a:p>
          <a:endParaRPr lang="en-US"/>
        </a:p>
      </dgm:t>
    </dgm:pt>
    <dgm:pt modelId="{3BED00B4-785A-4667-A2A5-292F384104FE}">
      <dgm:prSet phldrT="[Text]" custT="1"/>
      <dgm:spPr/>
      <dgm:t>
        <a:bodyPr/>
        <a:lstStyle/>
        <a:p>
          <a:r>
            <a:rPr lang="en-US" sz="3200" dirty="0"/>
            <a:t>Run on lines</a:t>
          </a:r>
        </a:p>
      </dgm:t>
    </dgm:pt>
    <dgm:pt modelId="{3FCC7FA3-6749-441F-83C8-40C16422DD60}" type="parTrans" cxnId="{99A77075-4C0C-4995-9CEF-D256D81F8585}">
      <dgm:prSet/>
      <dgm:spPr/>
      <dgm:t>
        <a:bodyPr/>
        <a:lstStyle/>
        <a:p>
          <a:endParaRPr lang="en-US"/>
        </a:p>
      </dgm:t>
    </dgm:pt>
    <dgm:pt modelId="{C7BAC998-EB8B-42CF-85D0-18FD05739911}" type="sibTrans" cxnId="{99A77075-4C0C-4995-9CEF-D256D81F8585}">
      <dgm:prSet/>
      <dgm:spPr/>
      <dgm:t>
        <a:bodyPr/>
        <a:lstStyle/>
        <a:p>
          <a:endParaRPr lang="en-US"/>
        </a:p>
      </dgm:t>
    </dgm:pt>
    <dgm:pt modelId="{921DE317-F982-4CDF-9548-8B7CBC95FBBE}">
      <dgm:prSet phldrT="[Text]"/>
      <dgm:spPr/>
      <dgm:t>
        <a:bodyPr/>
        <a:lstStyle/>
        <a:p>
          <a:r>
            <a:rPr lang="en-US" dirty="0"/>
            <a:t>Reading in meaningful sections</a:t>
          </a:r>
        </a:p>
      </dgm:t>
    </dgm:pt>
    <dgm:pt modelId="{D1962782-DC56-4045-8432-2593EA84CD47}" type="parTrans" cxnId="{E57FA3F4-22A2-478C-AFFC-AEF1EEA67E12}">
      <dgm:prSet/>
      <dgm:spPr/>
      <dgm:t>
        <a:bodyPr/>
        <a:lstStyle/>
        <a:p>
          <a:endParaRPr lang="en-US"/>
        </a:p>
      </dgm:t>
    </dgm:pt>
    <dgm:pt modelId="{C50E1CC8-1E4D-4A26-A829-793694E1B569}" type="sibTrans" cxnId="{E57FA3F4-22A2-478C-AFFC-AEF1EEA67E12}">
      <dgm:prSet/>
      <dgm:spPr/>
      <dgm:t>
        <a:bodyPr/>
        <a:lstStyle/>
        <a:p>
          <a:endParaRPr lang="en-US"/>
        </a:p>
      </dgm:t>
    </dgm:pt>
    <dgm:pt modelId="{04EC9184-D16C-436F-9C06-6A1EFAFE9AE9}">
      <dgm:prSet phldrT="[Text]" custT="1"/>
      <dgm:spPr/>
      <dgm:t>
        <a:bodyPr/>
        <a:lstStyle/>
        <a:p>
          <a:r>
            <a:rPr lang="en-US" sz="3200" dirty="0"/>
            <a:t>‘Chunked’ text – adverbials, noun phrases, clauses</a:t>
          </a:r>
        </a:p>
      </dgm:t>
    </dgm:pt>
    <dgm:pt modelId="{47991043-255C-448C-9D80-76BBEBE2D65A}" type="parTrans" cxnId="{F89A3146-611A-4371-9F58-E77F3010BAD1}">
      <dgm:prSet/>
      <dgm:spPr/>
      <dgm:t>
        <a:bodyPr/>
        <a:lstStyle/>
        <a:p>
          <a:endParaRPr lang="en-US"/>
        </a:p>
      </dgm:t>
    </dgm:pt>
    <dgm:pt modelId="{00C1FF0E-AA9D-41E2-8C6E-D3483AC7180A}" type="sibTrans" cxnId="{F89A3146-611A-4371-9F58-E77F3010BAD1}">
      <dgm:prSet/>
      <dgm:spPr/>
      <dgm:t>
        <a:bodyPr/>
        <a:lstStyle/>
        <a:p>
          <a:endParaRPr lang="en-US"/>
        </a:p>
      </dgm:t>
    </dgm:pt>
    <dgm:pt modelId="{55F638E9-8A97-4E3F-9726-49F1E6D3ADFC}">
      <dgm:prSet phldrT="[Text]"/>
      <dgm:spPr/>
      <dgm:t>
        <a:bodyPr/>
        <a:lstStyle/>
        <a:p>
          <a:r>
            <a:rPr lang="en-US" dirty="0"/>
            <a:t>Learning to be expressive</a:t>
          </a:r>
        </a:p>
      </dgm:t>
    </dgm:pt>
    <dgm:pt modelId="{F45FB989-2BD1-4DB9-9B92-D573A8C310DE}" type="parTrans" cxnId="{D9C6E5CD-F227-4579-9CC1-DF12B7F17AC4}">
      <dgm:prSet/>
      <dgm:spPr/>
      <dgm:t>
        <a:bodyPr/>
        <a:lstStyle/>
        <a:p>
          <a:endParaRPr lang="en-US"/>
        </a:p>
      </dgm:t>
    </dgm:pt>
    <dgm:pt modelId="{0E27AD1B-CF96-4977-920C-BFE54BC96534}" type="sibTrans" cxnId="{D9C6E5CD-F227-4579-9CC1-DF12B7F17AC4}">
      <dgm:prSet/>
      <dgm:spPr/>
      <dgm:t>
        <a:bodyPr/>
        <a:lstStyle/>
        <a:p>
          <a:endParaRPr lang="en-US"/>
        </a:p>
      </dgm:t>
    </dgm:pt>
    <dgm:pt modelId="{B387847B-D546-445B-9AD9-043D88806615}">
      <dgm:prSet phldrT="[Text]" custT="1"/>
      <dgm:spPr/>
      <dgm:t>
        <a:bodyPr/>
        <a:lstStyle/>
        <a:p>
          <a:r>
            <a:rPr lang="en-US" sz="2400" dirty="0"/>
            <a:t>Other punctuation marks – question marks, exclamation marks etc.</a:t>
          </a:r>
        </a:p>
      </dgm:t>
    </dgm:pt>
    <dgm:pt modelId="{F8202533-79CC-467F-8898-6CD37FAEFE2D}" type="parTrans" cxnId="{9DB9B349-0AC3-4339-9B8D-D8C876178CA1}">
      <dgm:prSet/>
      <dgm:spPr/>
      <dgm:t>
        <a:bodyPr/>
        <a:lstStyle/>
        <a:p>
          <a:endParaRPr lang="en-US"/>
        </a:p>
      </dgm:t>
    </dgm:pt>
    <dgm:pt modelId="{B32DDD72-9366-4AE7-B122-71D464EC1604}" type="sibTrans" cxnId="{9DB9B349-0AC3-4339-9B8D-D8C876178CA1}">
      <dgm:prSet/>
      <dgm:spPr/>
      <dgm:t>
        <a:bodyPr/>
        <a:lstStyle/>
        <a:p>
          <a:endParaRPr lang="en-US"/>
        </a:p>
      </dgm:t>
    </dgm:pt>
    <dgm:pt modelId="{B0EF863F-3669-4B4C-9B8C-C629C07D4CF4}">
      <dgm:prSet phldrT="[Text]" custT="1"/>
      <dgm:spPr/>
      <dgm:t>
        <a:bodyPr/>
        <a:lstStyle/>
        <a:p>
          <a:r>
            <a:rPr lang="en-US" sz="2400" dirty="0"/>
            <a:t>Speech verbs</a:t>
          </a:r>
        </a:p>
      </dgm:t>
    </dgm:pt>
    <dgm:pt modelId="{5143104E-375B-4AAF-AE85-AC0E2F96B7D8}" type="parTrans" cxnId="{FF9BD365-ADF4-4563-8F52-CC157CBCC22A}">
      <dgm:prSet/>
      <dgm:spPr/>
      <dgm:t>
        <a:bodyPr/>
        <a:lstStyle/>
        <a:p>
          <a:endParaRPr lang="en-US"/>
        </a:p>
      </dgm:t>
    </dgm:pt>
    <dgm:pt modelId="{E6DC1036-90DA-4414-A400-592075D4CAFA}" type="sibTrans" cxnId="{FF9BD365-ADF4-4563-8F52-CC157CBCC22A}">
      <dgm:prSet/>
      <dgm:spPr/>
      <dgm:t>
        <a:bodyPr/>
        <a:lstStyle/>
        <a:p>
          <a:endParaRPr lang="en-US"/>
        </a:p>
      </dgm:t>
    </dgm:pt>
    <dgm:pt modelId="{AB943D59-F5F6-4195-8109-B24EE1F7899C}">
      <dgm:prSet phldrT="[Text]" custT="1"/>
      <dgm:spPr/>
      <dgm:t>
        <a:bodyPr/>
        <a:lstStyle/>
        <a:p>
          <a:r>
            <a:rPr lang="en-US" sz="2400" dirty="0"/>
            <a:t>Text marking – italics, bold print</a:t>
          </a:r>
        </a:p>
      </dgm:t>
    </dgm:pt>
    <dgm:pt modelId="{1DCB740D-15E6-4FB8-AA5E-7AF6FCEE7505}" type="parTrans" cxnId="{0743CDE4-0EB2-4592-AE14-495484060BF7}">
      <dgm:prSet/>
      <dgm:spPr/>
      <dgm:t>
        <a:bodyPr/>
        <a:lstStyle/>
        <a:p>
          <a:endParaRPr lang="en-US"/>
        </a:p>
      </dgm:t>
    </dgm:pt>
    <dgm:pt modelId="{D6F585F1-491B-4349-8D27-DE8023BA23EC}" type="sibTrans" cxnId="{0743CDE4-0EB2-4592-AE14-495484060BF7}">
      <dgm:prSet/>
      <dgm:spPr/>
      <dgm:t>
        <a:bodyPr/>
        <a:lstStyle/>
        <a:p>
          <a:endParaRPr lang="en-US"/>
        </a:p>
      </dgm:t>
    </dgm:pt>
    <dgm:pt modelId="{6BA5A3D7-6DCF-42C8-A4F8-58907302719A}">
      <dgm:prSet phldrT="[Text]" custT="1"/>
      <dgm:spPr/>
      <dgm:t>
        <a:bodyPr/>
        <a:lstStyle/>
        <a:p>
          <a:r>
            <a:rPr lang="en-US" sz="2400" dirty="0"/>
            <a:t>Dialogue</a:t>
          </a:r>
        </a:p>
      </dgm:t>
    </dgm:pt>
    <dgm:pt modelId="{8098A46A-23EC-4888-BB52-604CCA81AC1D}" type="parTrans" cxnId="{D18E9984-DD2D-408E-BFD0-B004B333905C}">
      <dgm:prSet/>
      <dgm:spPr/>
      <dgm:t>
        <a:bodyPr/>
        <a:lstStyle/>
        <a:p>
          <a:endParaRPr lang="en-US"/>
        </a:p>
      </dgm:t>
    </dgm:pt>
    <dgm:pt modelId="{988FE2C7-556F-4516-9A96-B0AB45BBDB46}" type="sibTrans" cxnId="{D18E9984-DD2D-408E-BFD0-B004B333905C}">
      <dgm:prSet/>
      <dgm:spPr/>
      <dgm:t>
        <a:bodyPr/>
        <a:lstStyle/>
        <a:p>
          <a:endParaRPr lang="en-US"/>
        </a:p>
      </dgm:t>
    </dgm:pt>
    <dgm:pt modelId="{E1AC28AE-359C-4666-A11E-AFA5CBE581F0}">
      <dgm:prSet phldrT="[Text]" custT="1"/>
      <dgm:spPr/>
      <dgm:t>
        <a:bodyPr/>
        <a:lstStyle/>
        <a:p>
          <a:r>
            <a:rPr lang="en-US" sz="3200" dirty="0"/>
            <a:t>Learning to read text in units</a:t>
          </a:r>
        </a:p>
      </dgm:t>
    </dgm:pt>
    <dgm:pt modelId="{8D7ACC9E-B926-4171-A728-B76557A5C0F8}" type="parTrans" cxnId="{EC5049B6-7197-4035-A1D1-A098DCC02BB9}">
      <dgm:prSet/>
      <dgm:spPr/>
      <dgm:t>
        <a:bodyPr/>
        <a:lstStyle/>
        <a:p>
          <a:endParaRPr lang="en-US"/>
        </a:p>
      </dgm:t>
    </dgm:pt>
    <dgm:pt modelId="{D3F0EB35-9E38-4CD1-9EFD-A3997C92E880}" type="sibTrans" cxnId="{EC5049B6-7197-4035-A1D1-A098DCC02BB9}">
      <dgm:prSet/>
      <dgm:spPr/>
      <dgm:t>
        <a:bodyPr/>
        <a:lstStyle/>
        <a:p>
          <a:endParaRPr lang="en-US"/>
        </a:p>
      </dgm:t>
    </dgm:pt>
    <dgm:pt modelId="{09EE388A-4CA4-4AD7-9295-B2BCAB35726E}" type="pres">
      <dgm:prSet presAssocID="{C784C99A-7DD8-4EFB-9F38-61E03D50BC3F}" presName="Name0" presStyleCnt="0">
        <dgm:presLayoutVars>
          <dgm:dir/>
          <dgm:animLvl val="lvl"/>
          <dgm:resizeHandles val="exact"/>
        </dgm:presLayoutVars>
      </dgm:prSet>
      <dgm:spPr/>
    </dgm:pt>
    <dgm:pt modelId="{EE0273CB-F9FB-4895-B900-68441F4FC84B}" type="pres">
      <dgm:prSet presAssocID="{2C71C448-A089-43AF-BEF3-3A228913549C}" presName="linNode" presStyleCnt="0"/>
      <dgm:spPr/>
    </dgm:pt>
    <dgm:pt modelId="{02D7A78F-321D-466C-989C-C461ACDCF41E}" type="pres">
      <dgm:prSet presAssocID="{2C71C448-A089-43AF-BEF3-3A228913549C}" presName="parentText" presStyleLbl="node1" presStyleIdx="0" presStyleCnt="3" custScaleX="97709">
        <dgm:presLayoutVars>
          <dgm:chMax val="1"/>
          <dgm:bulletEnabled val="1"/>
        </dgm:presLayoutVars>
      </dgm:prSet>
      <dgm:spPr/>
    </dgm:pt>
    <dgm:pt modelId="{CA3671C9-420A-449E-A20A-5F5CC24D21B3}" type="pres">
      <dgm:prSet presAssocID="{2C71C448-A089-43AF-BEF3-3A228913549C}" presName="descendantText" presStyleLbl="alignAccFollowNode1" presStyleIdx="0" presStyleCnt="3">
        <dgm:presLayoutVars>
          <dgm:bulletEnabled val="1"/>
        </dgm:presLayoutVars>
      </dgm:prSet>
      <dgm:spPr/>
    </dgm:pt>
    <dgm:pt modelId="{115B8DDC-2559-4674-8084-460CAEFC9FD8}" type="pres">
      <dgm:prSet presAssocID="{3E5E3B57-2963-4DB8-B17C-38DD30B46DDE}" presName="sp" presStyleCnt="0"/>
      <dgm:spPr/>
    </dgm:pt>
    <dgm:pt modelId="{08EF2779-4C5E-4F72-9DA6-9B7D686A26AE}" type="pres">
      <dgm:prSet presAssocID="{921DE317-F982-4CDF-9548-8B7CBC95FBBE}" presName="linNode" presStyleCnt="0"/>
      <dgm:spPr/>
    </dgm:pt>
    <dgm:pt modelId="{1BBCD60C-F1A7-4F7A-A7AA-08D3E77F1A31}" type="pres">
      <dgm:prSet presAssocID="{921DE317-F982-4CDF-9548-8B7CBC95FBBE}" presName="parentText" presStyleLbl="node1" presStyleIdx="1" presStyleCnt="3">
        <dgm:presLayoutVars>
          <dgm:chMax val="1"/>
          <dgm:bulletEnabled val="1"/>
        </dgm:presLayoutVars>
      </dgm:prSet>
      <dgm:spPr/>
    </dgm:pt>
    <dgm:pt modelId="{6EE823CC-2524-4825-82BB-7CCBCF48744C}" type="pres">
      <dgm:prSet presAssocID="{921DE317-F982-4CDF-9548-8B7CBC95FBBE}" presName="descendantText" presStyleLbl="alignAccFollowNode1" presStyleIdx="1" presStyleCnt="3">
        <dgm:presLayoutVars>
          <dgm:bulletEnabled val="1"/>
        </dgm:presLayoutVars>
      </dgm:prSet>
      <dgm:spPr/>
    </dgm:pt>
    <dgm:pt modelId="{C39F6F7E-4911-4D7B-880D-40BAADF0A5CA}" type="pres">
      <dgm:prSet presAssocID="{C50E1CC8-1E4D-4A26-A829-793694E1B569}" presName="sp" presStyleCnt="0"/>
      <dgm:spPr/>
    </dgm:pt>
    <dgm:pt modelId="{6AF9E4E9-FD64-4A60-A7AB-2595E466F158}" type="pres">
      <dgm:prSet presAssocID="{55F638E9-8A97-4E3F-9726-49F1E6D3ADFC}" presName="linNode" presStyleCnt="0"/>
      <dgm:spPr/>
    </dgm:pt>
    <dgm:pt modelId="{F0618985-A4FC-42B1-B978-226C52C07F00}" type="pres">
      <dgm:prSet presAssocID="{55F638E9-8A97-4E3F-9726-49F1E6D3ADFC}" presName="parentText" presStyleLbl="node1" presStyleIdx="2" presStyleCnt="3">
        <dgm:presLayoutVars>
          <dgm:chMax val="1"/>
          <dgm:bulletEnabled val="1"/>
        </dgm:presLayoutVars>
      </dgm:prSet>
      <dgm:spPr/>
    </dgm:pt>
    <dgm:pt modelId="{6E25CBC0-7327-4FCA-B655-1D84B12E989C}" type="pres">
      <dgm:prSet presAssocID="{55F638E9-8A97-4E3F-9726-49F1E6D3ADFC}" presName="descendantText" presStyleLbl="alignAccFollowNode1" presStyleIdx="2" presStyleCnt="3">
        <dgm:presLayoutVars>
          <dgm:bulletEnabled val="1"/>
        </dgm:presLayoutVars>
      </dgm:prSet>
      <dgm:spPr/>
    </dgm:pt>
  </dgm:ptLst>
  <dgm:cxnLst>
    <dgm:cxn modelId="{ACB92F18-DAE6-43B7-8E2A-5A6C3D066A12}" type="presOf" srcId="{55F638E9-8A97-4E3F-9726-49F1E6D3ADFC}" destId="{F0618985-A4FC-42B1-B978-226C52C07F00}" srcOrd="0" destOrd="0" presId="urn:microsoft.com/office/officeart/2005/8/layout/vList5"/>
    <dgm:cxn modelId="{E6BE651B-6B91-495A-85D7-B82ED77658F6}" type="presOf" srcId="{3BED00B4-785A-4667-A2A5-292F384104FE}" destId="{CA3671C9-420A-449E-A20A-5F5CC24D21B3}" srcOrd="0" destOrd="1" presId="urn:microsoft.com/office/officeart/2005/8/layout/vList5"/>
    <dgm:cxn modelId="{D027C234-082A-45F5-BFC2-03AC90127A3D}" type="presOf" srcId="{B387847B-D546-445B-9AD9-043D88806615}" destId="{6E25CBC0-7327-4FCA-B655-1D84B12E989C}" srcOrd="0" destOrd="0" presId="urn:microsoft.com/office/officeart/2005/8/layout/vList5"/>
    <dgm:cxn modelId="{23175160-8322-4806-A280-812D6615ED16}" srcId="{C784C99A-7DD8-4EFB-9F38-61E03D50BC3F}" destId="{2C71C448-A089-43AF-BEF3-3A228913549C}" srcOrd="0" destOrd="0" parTransId="{58286024-6AB4-4354-B333-846D9D30AC7A}" sibTransId="{3E5E3B57-2963-4DB8-B17C-38DD30B46DDE}"/>
    <dgm:cxn modelId="{750F0845-3AF4-4A6D-9B18-75A04D2A1676}" type="presOf" srcId="{2C71C448-A089-43AF-BEF3-3A228913549C}" destId="{02D7A78F-321D-466C-989C-C461ACDCF41E}" srcOrd="0" destOrd="0" presId="urn:microsoft.com/office/officeart/2005/8/layout/vList5"/>
    <dgm:cxn modelId="{FF9BD365-ADF4-4563-8F52-CC157CBCC22A}" srcId="{55F638E9-8A97-4E3F-9726-49F1E6D3ADFC}" destId="{B0EF863F-3669-4B4C-9B8C-C629C07D4CF4}" srcOrd="2" destOrd="0" parTransId="{5143104E-375B-4AAF-AE85-AC0E2F96B7D8}" sibTransId="{E6DC1036-90DA-4414-A400-592075D4CAFA}"/>
    <dgm:cxn modelId="{F89A3146-611A-4371-9F58-E77F3010BAD1}" srcId="{921DE317-F982-4CDF-9548-8B7CBC95FBBE}" destId="{04EC9184-D16C-436F-9C06-6A1EFAFE9AE9}" srcOrd="0" destOrd="0" parTransId="{47991043-255C-448C-9D80-76BBEBE2D65A}" sibTransId="{00C1FF0E-AA9D-41E2-8C6E-D3483AC7180A}"/>
    <dgm:cxn modelId="{50AB6C68-D228-4699-A1D9-F980BFF3B6AB}" type="presOf" srcId="{AB943D59-F5F6-4195-8109-B24EE1F7899C}" destId="{6E25CBC0-7327-4FCA-B655-1D84B12E989C}" srcOrd="0" destOrd="1" presId="urn:microsoft.com/office/officeart/2005/8/layout/vList5"/>
    <dgm:cxn modelId="{9DB9B349-0AC3-4339-9B8D-D8C876178CA1}" srcId="{55F638E9-8A97-4E3F-9726-49F1E6D3ADFC}" destId="{B387847B-D546-445B-9AD9-043D88806615}" srcOrd="0" destOrd="0" parTransId="{F8202533-79CC-467F-8898-6CD37FAEFE2D}" sibTransId="{B32DDD72-9366-4AE7-B122-71D464EC1604}"/>
    <dgm:cxn modelId="{96D1E84F-D538-4114-B8CA-EA9BE667BF9F}" type="presOf" srcId="{E1AC28AE-359C-4666-A11E-AFA5CBE581F0}" destId="{6EE823CC-2524-4825-82BB-7CCBCF48744C}" srcOrd="0" destOrd="1" presId="urn:microsoft.com/office/officeart/2005/8/layout/vList5"/>
    <dgm:cxn modelId="{A0740950-272A-4D3E-AB29-EC579FEA452D}" type="presOf" srcId="{6BA5A3D7-6DCF-42C8-A4F8-58907302719A}" destId="{6E25CBC0-7327-4FCA-B655-1D84B12E989C}" srcOrd="0" destOrd="3" presId="urn:microsoft.com/office/officeart/2005/8/layout/vList5"/>
    <dgm:cxn modelId="{99A77075-4C0C-4995-9CEF-D256D81F8585}" srcId="{2C71C448-A089-43AF-BEF3-3A228913549C}" destId="{3BED00B4-785A-4667-A2A5-292F384104FE}" srcOrd="1" destOrd="0" parTransId="{3FCC7FA3-6749-441F-83C8-40C16422DD60}" sibTransId="{C7BAC998-EB8B-42CF-85D0-18FD05739911}"/>
    <dgm:cxn modelId="{EAC94176-A8DA-442D-AF07-220A75E8F35A}" type="presOf" srcId="{B0EF863F-3669-4B4C-9B8C-C629C07D4CF4}" destId="{6E25CBC0-7327-4FCA-B655-1D84B12E989C}" srcOrd="0" destOrd="2" presId="urn:microsoft.com/office/officeart/2005/8/layout/vList5"/>
    <dgm:cxn modelId="{D18E9984-DD2D-408E-BFD0-B004B333905C}" srcId="{55F638E9-8A97-4E3F-9726-49F1E6D3ADFC}" destId="{6BA5A3D7-6DCF-42C8-A4F8-58907302719A}" srcOrd="3" destOrd="0" parTransId="{8098A46A-23EC-4888-BB52-604CCA81AC1D}" sibTransId="{988FE2C7-556F-4516-9A96-B0AB45BBDB46}"/>
    <dgm:cxn modelId="{0B5E1796-D320-4ABD-969B-46E92AD5352C}" type="presOf" srcId="{C784C99A-7DD8-4EFB-9F38-61E03D50BC3F}" destId="{09EE388A-4CA4-4AD7-9295-B2BCAB35726E}" srcOrd="0" destOrd="0" presId="urn:microsoft.com/office/officeart/2005/8/layout/vList5"/>
    <dgm:cxn modelId="{EC1EF99F-9CFB-4C0E-B222-FFE31AA998F9}" type="presOf" srcId="{04EC9184-D16C-436F-9C06-6A1EFAFE9AE9}" destId="{6EE823CC-2524-4825-82BB-7CCBCF48744C}" srcOrd="0" destOrd="0" presId="urn:microsoft.com/office/officeart/2005/8/layout/vList5"/>
    <dgm:cxn modelId="{B3927BB5-FA49-4AA9-A172-0738D9531F24}" srcId="{2C71C448-A089-43AF-BEF3-3A228913549C}" destId="{C536BD62-262A-487F-894C-949E93FDACF5}" srcOrd="0" destOrd="0" parTransId="{57F955B6-A05F-4934-9B43-BEA391A7CD84}" sibTransId="{19A6CD69-853D-4565-BA62-E5C6A7E5939A}"/>
    <dgm:cxn modelId="{EC5049B6-7197-4035-A1D1-A098DCC02BB9}" srcId="{921DE317-F982-4CDF-9548-8B7CBC95FBBE}" destId="{E1AC28AE-359C-4666-A11E-AFA5CBE581F0}" srcOrd="1" destOrd="0" parTransId="{8D7ACC9E-B926-4171-A728-B76557A5C0F8}" sibTransId="{D3F0EB35-9E38-4CD1-9EFD-A3997C92E880}"/>
    <dgm:cxn modelId="{D9C6E5CD-F227-4579-9CC1-DF12B7F17AC4}" srcId="{C784C99A-7DD8-4EFB-9F38-61E03D50BC3F}" destId="{55F638E9-8A97-4E3F-9726-49F1E6D3ADFC}" srcOrd="2" destOrd="0" parTransId="{F45FB989-2BD1-4DB9-9B92-D573A8C310DE}" sibTransId="{0E27AD1B-CF96-4977-920C-BFE54BC96534}"/>
    <dgm:cxn modelId="{0743CDE4-0EB2-4592-AE14-495484060BF7}" srcId="{55F638E9-8A97-4E3F-9726-49F1E6D3ADFC}" destId="{AB943D59-F5F6-4195-8109-B24EE1F7899C}" srcOrd="1" destOrd="0" parTransId="{1DCB740D-15E6-4FB8-AA5E-7AF6FCEE7505}" sibTransId="{D6F585F1-491B-4349-8D27-DE8023BA23EC}"/>
    <dgm:cxn modelId="{A307D4F2-0795-4BC9-85A3-637A02762CF2}" type="presOf" srcId="{C536BD62-262A-487F-894C-949E93FDACF5}" destId="{CA3671C9-420A-449E-A20A-5F5CC24D21B3}" srcOrd="0" destOrd="0" presId="urn:microsoft.com/office/officeart/2005/8/layout/vList5"/>
    <dgm:cxn modelId="{E57FA3F4-22A2-478C-AFFC-AEF1EEA67E12}" srcId="{C784C99A-7DD8-4EFB-9F38-61E03D50BC3F}" destId="{921DE317-F982-4CDF-9548-8B7CBC95FBBE}" srcOrd="1" destOrd="0" parTransId="{D1962782-DC56-4045-8432-2593EA84CD47}" sibTransId="{C50E1CC8-1E4D-4A26-A829-793694E1B569}"/>
    <dgm:cxn modelId="{D41A3DF5-A3A6-47BC-AAE0-6F823D8682D1}" type="presOf" srcId="{921DE317-F982-4CDF-9548-8B7CBC95FBBE}" destId="{1BBCD60C-F1A7-4F7A-A7AA-08D3E77F1A31}" srcOrd="0" destOrd="0" presId="urn:microsoft.com/office/officeart/2005/8/layout/vList5"/>
    <dgm:cxn modelId="{82E1641C-FCBB-472F-B45A-92A8DD61A173}" type="presParOf" srcId="{09EE388A-4CA4-4AD7-9295-B2BCAB35726E}" destId="{EE0273CB-F9FB-4895-B900-68441F4FC84B}" srcOrd="0" destOrd="0" presId="urn:microsoft.com/office/officeart/2005/8/layout/vList5"/>
    <dgm:cxn modelId="{BB2E3CB4-002E-4C8A-A6D6-618D599F2C32}" type="presParOf" srcId="{EE0273CB-F9FB-4895-B900-68441F4FC84B}" destId="{02D7A78F-321D-466C-989C-C461ACDCF41E}" srcOrd="0" destOrd="0" presId="urn:microsoft.com/office/officeart/2005/8/layout/vList5"/>
    <dgm:cxn modelId="{6183E7F2-EE2D-4CB6-8CA0-3BEE39E1E505}" type="presParOf" srcId="{EE0273CB-F9FB-4895-B900-68441F4FC84B}" destId="{CA3671C9-420A-449E-A20A-5F5CC24D21B3}" srcOrd="1" destOrd="0" presId="urn:microsoft.com/office/officeart/2005/8/layout/vList5"/>
    <dgm:cxn modelId="{2DD4FA20-B949-4AB3-8907-F344173C9D10}" type="presParOf" srcId="{09EE388A-4CA4-4AD7-9295-B2BCAB35726E}" destId="{115B8DDC-2559-4674-8084-460CAEFC9FD8}" srcOrd="1" destOrd="0" presId="urn:microsoft.com/office/officeart/2005/8/layout/vList5"/>
    <dgm:cxn modelId="{821FEDE6-E1B7-409A-B1E6-B0C0B5DB2686}" type="presParOf" srcId="{09EE388A-4CA4-4AD7-9295-B2BCAB35726E}" destId="{08EF2779-4C5E-4F72-9DA6-9B7D686A26AE}" srcOrd="2" destOrd="0" presId="urn:microsoft.com/office/officeart/2005/8/layout/vList5"/>
    <dgm:cxn modelId="{F70B66E6-03C6-46E6-AF6F-8BA635A2EE86}" type="presParOf" srcId="{08EF2779-4C5E-4F72-9DA6-9B7D686A26AE}" destId="{1BBCD60C-F1A7-4F7A-A7AA-08D3E77F1A31}" srcOrd="0" destOrd="0" presId="urn:microsoft.com/office/officeart/2005/8/layout/vList5"/>
    <dgm:cxn modelId="{637BD8B1-A0A2-4942-8021-77780200B90B}" type="presParOf" srcId="{08EF2779-4C5E-4F72-9DA6-9B7D686A26AE}" destId="{6EE823CC-2524-4825-82BB-7CCBCF48744C}" srcOrd="1" destOrd="0" presId="urn:microsoft.com/office/officeart/2005/8/layout/vList5"/>
    <dgm:cxn modelId="{6273B170-A998-4E05-94E8-13EED2812D3C}" type="presParOf" srcId="{09EE388A-4CA4-4AD7-9295-B2BCAB35726E}" destId="{C39F6F7E-4911-4D7B-880D-40BAADF0A5CA}" srcOrd="3" destOrd="0" presId="urn:microsoft.com/office/officeart/2005/8/layout/vList5"/>
    <dgm:cxn modelId="{FE9B2C46-BA25-4CBA-A718-BC7B069716C4}" type="presParOf" srcId="{09EE388A-4CA4-4AD7-9295-B2BCAB35726E}" destId="{6AF9E4E9-FD64-4A60-A7AB-2595E466F158}" srcOrd="4" destOrd="0" presId="urn:microsoft.com/office/officeart/2005/8/layout/vList5"/>
    <dgm:cxn modelId="{2C9CD940-E66E-4CC4-A8A8-A6C31A5474BA}" type="presParOf" srcId="{6AF9E4E9-FD64-4A60-A7AB-2595E466F158}" destId="{F0618985-A4FC-42B1-B978-226C52C07F00}" srcOrd="0" destOrd="0" presId="urn:microsoft.com/office/officeart/2005/8/layout/vList5"/>
    <dgm:cxn modelId="{B2BC5C9F-BCB5-43E1-835F-D0E22ED1B85D}" type="presParOf" srcId="{6AF9E4E9-FD64-4A60-A7AB-2595E466F158}" destId="{6E25CBC0-7327-4FCA-B655-1D84B12E989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E1B8993-E4BE-40A4-A0ED-13E85A0300BA}" type="doc">
      <dgm:prSet loTypeId="urn:microsoft.com/office/officeart/2005/8/layout/StepDownProcess" loCatId="process" qsTypeId="urn:microsoft.com/office/officeart/2005/8/quickstyle/simple1" qsCatId="simple" csTypeId="urn:microsoft.com/office/officeart/2005/8/colors/accent6_1" csCatId="accent6" phldr="1"/>
      <dgm:spPr/>
      <dgm:t>
        <a:bodyPr/>
        <a:lstStyle/>
        <a:p>
          <a:endParaRPr lang="en-US"/>
        </a:p>
      </dgm:t>
    </dgm:pt>
    <dgm:pt modelId="{56E74C47-B530-4AC1-9523-74B72F149DE1}">
      <dgm:prSet phldrT="[Text]"/>
      <dgm:spPr/>
      <dgm:t>
        <a:bodyPr/>
        <a:lstStyle/>
        <a:p>
          <a:r>
            <a:rPr lang="en-US" dirty="0"/>
            <a:t>Read the text </a:t>
          </a:r>
          <a:r>
            <a:rPr lang="en-US" b="1" i="1" dirty="0"/>
            <a:t>to</a:t>
          </a:r>
          <a:r>
            <a:rPr lang="en-US" dirty="0"/>
            <a:t> the group</a:t>
          </a:r>
        </a:p>
      </dgm:t>
    </dgm:pt>
    <dgm:pt modelId="{D7FC4987-7D1B-4444-A335-A80C96472BDD}" type="parTrans" cxnId="{8E9F0071-6622-4099-9BF3-028C457149D2}">
      <dgm:prSet/>
      <dgm:spPr/>
      <dgm:t>
        <a:bodyPr/>
        <a:lstStyle/>
        <a:p>
          <a:endParaRPr lang="en-US"/>
        </a:p>
      </dgm:t>
    </dgm:pt>
    <dgm:pt modelId="{2501D825-0172-4C4F-94A7-399247ED6640}" type="sibTrans" cxnId="{8E9F0071-6622-4099-9BF3-028C457149D2}">
      <dgm:prSet/>
      <dgm:spPr/>
      <dgm:t>
        <a:bodyPr/>
        <a:lstStyle/>
        <a:p>
          <a:endParaRPr lang="en-US"/>
        </a:p>
      </dgm:t>
    </dgm:pt>
    <dgm:pt modelId="{265B03F5-57A3-4DAF-B020-53F75817928B}">
      <dgm:prSet phldrT="[Text]" custT="1"/>
      <dgm:spPr/>
      <dgm:t>
        <a:bodyPr/>
        <a:lstStyle/>
        <a:p>
          <a:r>
            <a:rPr lang="en-US" sz="1800" dirty="0"/>
            <a:t>Step 1</a:t>
          </a:r>
        </a:p>
      </dgm:t>
    </dgm:pt>
    <dgm:pt modelId="{49D7053B-776E-4745-AD91-132102716B6C}" type="parTrans" cxnId="{19C94EF5-B03D-4888-AAF4-10D3AE9C397C}">
      <dgm:prSet/>
      <dgm:spPr/>
      <dgm:t>
        <a:bodyPr/>
        <a:lstStyle/>
        <a:p>
          <a:endParaRPr lang="en-US"/>
        </a:p>
      </dgm:t>
    </dgm:pt>
    <dgm:pt modelId="{1A407677-DF46-46AA-A6F4-ECD2C5394A32}" type="sibTrans" cxnId="{19C94EF5-B03D-4888-AAF4-10D3AE9C397C}">
      <dgm:prSet/>
      <dgm:spPr/>
      <dgm:t>
        <a:bodyPr/>
        <a:lstStyle/>
        <a:p>
          <a:endParaRPr lang="en-US"/>
        </a:p>
      </dgm:t>
    </dgm:pt>
    <dgm:pt modelId="{3E39C5F9-89D7-46E2-87BD-2E88190C5B68}">
      <dgm:prSet phldrT="[Text]"/>
      <dgm:spPr/>
      <dgm:t>
        <a:bodyPr/>
        <a:lstStyle/>
        <a:p>
          <a:r>
            <a:rPr lang="en-US" dirty="0"/>
            <a:t>Survey the text – point out the clues</a:t>
          </a:r>
        </a:p>
      </dgm:t>
    </dgm:pt>
    <dgm:pt modelId="{80D16C6D-1EB0-48EE-9AB8-D491F044BB87}" type="parTrans" cxnId="{E94C39BD-0CB4-4990-AC55-052C6D54E7B2}">
      <dgm:prSet/>
      <dgm:spPr/>
      <dgm:t>
        <a:bodyPr/>
        <a:lstStyle/>
        <a:p>
          <a:endParaRPr lang="en-US"/>
        </a:p>
      </dgm:t>
    </dgm:pt>
    <dgm:pt modelId="{99E981D2-47BE-4407-864F-27E161F6DB7E}" type="sibTrans" cxnId="{E94C39BD-0CB4-4990-AC55-052C6D54E7B2}">
      <dgm:prSet/>
      <dgm:spPr/>
      <dgm:t>
        <a:bodyPr/>
        <a:lstStyle/>
        <a:p>
          <a:endParaRPr lang="en-US"/>
        </a:p>
      </dgm:t>
    </dgm:pt>
    <dgm:pt modelId="{4AAD8172-528F-4DF0-9040-705BBCDBFA07}">
      <dgm:prSet phldrT="[Text]" custT="1"/>
      <dgm:spPr/>
      <dgm:t>
        <a:bodyPr/>
        <a:lstStyle/>
        <a:p>
          <a:r>
            <a:rPr lang="en-US" sz="1800" dirty="0"/>
            <a:t>Step 2 </a:t>
          </a:r>
        </a:p>
      </dgm:t>
    </dgm:pt>
    <dgm:pt modelId="{B7C1B9B4-F2C8-480B-A8EA-0DD29DC7075D}" type="parTrans" cxnId="{78B713C9-DF9B-4D61-BD55-194CF5AF1033}">
      <dgm:prSet/>
      <dgm:spPr/>
      <dgm:t>
        <a:bodyPr/>
        <a:lstStyle/>
        <a:p>
          <a:endParaRPr lang="en-US"/>
        </a:p>
      </dgm:t>
    </dgm:pt>
    <dgm:pt modelId="{9E184488-EB04-4AA5-AEAB-B0C05F900278}" type="sibTrans" cxnId="{78B713C9-DF9B-4D61-BD55-194CF5AF1033}">
      <dgm:prSet/>
      <dgm:spPr/>
      <dgm:t>
        <a:bodyPr/>
        <a:lstStyle/>
        <a:p>
          <a:endParaRPr lang="en-US"/>
        </a:p>
      </dgm:t>
    </dgm:pt>
    <dgm:pt modelId="{C517E8BC-1C58-435B-BC3D-E4859F28F9DE}">
      <dgm:prSet phldrT="[Text]"/>
      <dgm:spPr/>
      <dgm:t>
        <a:bodyPr/>
        <a:lstStyle/>
        <a:p>
          <a:r>
            <a:rPr lang="en-US" dirty="0"/>
            <a:t>Re-read the text </a:t>
          </a:r>
          <a:r>
            <a:rPr lang="en-US" b="1" i="1" dirty="0"/>
            <a:t>to</a:t>
          </a:r>
          <a:r>
            <a:rPr lang="en-US" dirty="0"/>
            <a:t> the group</a:t>
          </a:r>
        </a:p>
      </dgm:t>
    </dgm:pt>
    <dgm:pt modelId="{06608C48-F184-4607-BAD6-38286469436D}" type="parTrans" cxnId="{A76B518E-2FF5-4DCB-A9B8-2A93AA6C5836}">
      <dgm:prSet/>
      <dgm:spPr/>
      <dgm:t>
        <a:bodyPr/>
        <a:lstStyle/>
        <a:p>
          <a:endParaRPr lang="en-US"/>
        </a:p>
      </dgm:t>
    </dgm:pt>
    <dgm:pt modelId="{DAEA4479-A072-47C9-92BC-242F63CEB669}" type="sibTrans" cxnId="{A76B518E-2FF5-4DCB-A9B8-2A93AA6C5836}">
      <dgm:prSet/>
      <dgm:spPr/>
      <dgm:t>
        <a:bodyPr/>
        <a:lstStyle/>
        <a:p>
          <a:endParaRPr lang="en-US"/>
        </a:p>
      </dgm:t>
    </dgm:pt>
    <dgm:pt modelId="{C67DB2F2-CA62-4BA7-82DB-6AF96703459D}">
      <dgm:prSet phldrT="[Text]" custT="1"/>
      <dgm:spPr/>
      <dgm:t>
        <a:bodyPr/>
        <a:lstStyle/>
        <a:p>
          <a:r>
            <a:rPr lang="en-US" sz="1800" dirty="0"/>
            <a:t>Step 3  </a:t>
          </a:r>
        </a:p>
      </dgm:t>
    </dgm:pt>
    <dgm:pt modelId="{CC1DF7CD-FBC3-48D3-83AC-AF455CBFE62A}" type="parTrans" cxnId="{677593BE-5F78-45A2-A846-E73CF0A33587}">
      <dgm:prSet/>
      <dgm:spPr/>
      <dgm:t>
        <a:bodyPr/>
        <a:lstStyle/>
        <a:p>
          <a:endParaRPr lang="en-US"/>
        </a:p>
      </dgm:t>
    </dgm:pt>
    <dgm:pt modelId="{F19F196B-0F1F-4376-89A4-9EA2417BAE8F}" type="sibTrans" cxnId="{677593BE-5F78-45A2-A846-E73CF0A33587}">
      <dgm:prSet/>
      <dgm:spPr/>
      <dgm:t>
        <a:bodyPr/>
        <a:lstStyle/>
        <a:p>
          <a:endParaRPr lang="en-US"/>
        </a:p>
      </dgm:t>
    </dgm:pt>
    <dgm:pt modelId="{0464DDBC-0CEF-49A7-A95D-0DF9E721973B}">
      <dgm:prSet/>
      <dgm:spPr/>
      <dgm:t>
        <a:bodyPr/>
        <a:lstStyle/>
        <a:p>
          <a:r>
            <a:rPr lang="en-US" dirty="0"/>
            <a:t>Re-read  the text </a:t>
          </a:r>
          <a:r>
            <a:rPr lang="en-US" b="1" i="1" dirty="0"/>
            <a:t>with</a:t>
          </a:r>
          <a:r>
            <a:rPr lang="en-US" dirty="0"/>
            <a:t> the group – echo read, choral read etc.</a:t>
          </a:r>
        </a:p>
      </dgm:t>
    </dgm:pt>
    <dgm:pt modelId="{B3623BB9-9C8A-4E87-A23B-8F810B30E0F1}" type="parTrans" cxnId="{5451F493-7C25-46F2-B203-378BE747FC14}">
      <dgm:prSet/>
      <dgm:spPr/>
      <dgm:t>
        <a:bodyPr/>
        <a:lstStyle/>
        <a:p>
          <a:endParaRPr lang="en-US"/>
        </a:p>
      </dgm:t>
    </dgm:pt>
    <dgm:pt modelId="{B39304C3-039F-4AF5-9058-66927D51AA87}" type="sibTrans" cxnId="{5451F493-7C25-46F2-B203-378BE747FC14}">
      <dgm:prSet/>
      <dgm:spPr/>
      <dgm:t>
        <a:bodyPr/>
        <a:lstStyle/>
        <a:p>
          <a:endParaRPr lang="en-US"/>
        </a:p>
      </dgm:t>
    </dgm:pt>
    <dgm:pt modelId="{64EE9558-1B52-4755-A63A-C8FECDCF3431}">
      <dgm:prSet/>
      <dgm:spPr/>
      <dgm:t>
        <a:bodyPr/>
        <a:lstStyle/>
        <a:p>
          <a:r>
            <a:rPr lang="en-US" dirty="0"/>
            <a:t>Practising reading – children read together </a:t>
          </a:r>
        </a:p>
      </dgm:t>
    </dgm:pt>
    <dgm:pt modelId="{2C4C48EC-19B3-462E-9EEE-2B629D8F7BCA}" type="parTrans" cxnId="{4E6646E1-FA1D-4182-B28B-6EDDCD4AD81D}">
      <dgm:prSet/>
      <dgm:spPr/>
      <dgm:t>
        <a:bodyPr/>
        <a:lstStyle/>
        <a:p>
          <a:endParaRPr lang="en-US"/>
        </a:p>
      </dgm:t>
    </dgm:pt>
    <dgm:pt modelId="{14303B96-A07E-475E-89C5-7864B0A93043}" type="sibTrans" cxnId="{4E6646E1-FA1D-4182-B28B-6EDDCD4AD81D}">
      <dgm:prSet/>
      <dgm:spPr/>
      <dgm:t>
        <a:bodyPr/>
        <a:lstStyle/>
        <a:p>
          <a:endParaRPr lang="en-US"/>
        </a:p>
      </dgm:t>
    </dgm:pt>
    <dgm:pt modelId="{D337A3BD-5C7F-40F4-875E-E68F30FBED43}" type="pres">
      <dgm:prSet presAssocID="{1E1B8993-E4BE-40A4-A0ED-13E85A0300BA}" presName="rootnode" presStyleCnt="0">
        <dgm:presLayoutVars>
          <dgm:chMax/>
          <dgm:chPref/>
          <dgm:dir/>
          <dgm:animLvl val="lvl"/>
        </dgm:presLayoutVars>
      </dgm:prSet>
      <dgm:spPr/>
    </dgm:pt>
    <dgm:pt modelId="{F12A72FF-6FFF-401A-AD69-C40521464B24}" type="pres">
      <dgm:prSet presAssocID="{56E74C47-B530-4AC1-9523-74B72F149DE1}" presName="composite" presStyleCnt="0"/>
      <dgm:spPr/>
    </dgm:pt>
    <dgm:pt modelId="{094C327D-CD2C-4C6D-848B-95AAC1EF7C7B}" type="pres">
      <dgm:prSet presAssocID="{56E74C47-B530-4AC1-9523-74B72F149DE1}" presName="bentUpArrow1" presStyleLbl="alignImgPlace1" presStyleIdx="0" presStyleCnt="4"/>
      <dgm:spPr/>
    </dgm:pt>
    <dgm:pt modelId="{78F892CC-8D2D-4BA2-BB69-FB91A09C8413}" type="pres">
      <dgm:prSet presAssocID="{56E74C47-B530-4AC1-9523-74B72F149DE1}" presName="ParentText" presStyleLbl="node1" presStyleIdx="0" presStyleCnt="5">
        <dgm:presLayoutVars>
          <dgm:chMax val="1"/>
          <dgm:chPref val="1"/>
          <dgm:bulletEnabled val="1"/>
        </dgm:presLayoutVars>
      </dgm:prSet>
      <dgm:spPr/>
    </dgm:pt>
    <dgm:pt modelId="{04289671-198D-457A-B608-DFA1A511A765}" type="pres">
      <dgm:prSet presAssocID="{56E74C47-B530-4AC1-9523-74B72F149DE1}" presName="ChildText" presStyleLbl="revTx" presStyleIdx="0" presStyleCnt="4">
        <dgm:presLayoutVars>
          <dgm:chMax val="0"/>
          <dgm:chPref val="0"/>
          <dgm:bulletEnabled val="1"/>
        </dgm:presLayoutVars>
      </dgm:prSet>
      <dgm:spPr/>
    </dgm:pt>
    <dgm:pt modelId="{5EC2F599-6307-43BC-8696-7706ECAD735B}" type="pres">
      <dgm:prSet presAssocID="{2501D825-0172-4C4F-94A7-399247ED6640}" presName="sibTrans" presStyleCnt="0"/>
      <dgm:spPr/>
    </dgm:pt>
    <dgm:pt modelId="{D859C757-1356-4AB2-85DC-D63D6809EA0C}" type="pres">
      <dgm:prSet presAssocID="{3E39C5F9-89D7-46E2-87BD-2E88190C5B68}" presName="composite" presStyleCnt="0"/>
      <dgm:spPr/>
    </dgm:pt>
    <dgm:pt modelId="{531429B1-16C8-44B0-9063-761283701473}" type="pres">
      <dgm:prSet presAssocID="{3E39C5F9-89D7-46E2-87BD-2E88190C5B68}" presName="bentUpArrow1" presStyleLbl="alignImgPlace1" presStyleIdx="1" presStyleCnt="4"/>
      <dgm:spPr/>
    </dgm:pt>
    <dgm:pt modelId="{369CF66C-BC73-4BDF-BE58-52D94FF611E2}" type="pres">
      <dgm:prSet presAssocID="{3E39C5F9-89D7-46E2-87BD-2E88190C5B68}" presName="ParentText" presStyleLbl="node1" presStyleIdx="1" presStyleCnt="5">
        <dgm:presLayoutVars>
          <dgm:chMax val="1"/>
          <dgm:chPref val="1"/>
          <dgm:bulletEnabled val="1"/>
        </dgm:presLayoutVars>
      </dgm:prSet>
      <dgm:spPr/>
    </dgm:pt>
    <dgm:pt modelId="{01D3D4CD-DD4C-420A-B958-19ACA5D3480C}" type="pres">
      <dgm:prSet presAssocID="{3E39C5F9-89D7-46E2-87BD-2E88190C5B68}" presName="ChildText" presStyleLbl="revTx" presStyleIdx="1" presStyleCnt="4">
        <dgm:presLayoutVars>
          <dgm:chMax val="0"/>
          <dgm:chPref val="0"/>
          <dgm:bulletEnabled val="1"/>
        </dgm:presLayoutVars>
      </dgm:prSet>
      <dgm:spPr/>
    </dgm:pt>
    <dgm:pt modelId="{2AB89D86-F829-4F2A-A623-EC7520EF1ED1}" type="pres">
      <dgm:prSet presAssocID="{99E981D2-47BE-4407-864F-27E161F6DB7E}" presName="sibTrans" presStyleCnt="0"/>
      <dgm:spPr/>
    </dgm:pt>
    <dgm:pt modelId="{58DD4472-76B0-4FEA-83EE-7B4533897915}" type="pres">
      <dgm:prSet presAssocID="{C517E8BC-1C58-435B-BC3D-E4859F28F9DE}" presName="composite" presStyleCnt="0"/>
      <dgm:spPr/>
    </dgm:pt>
    <dgm:pt modelId="{6F212D0E-031F-4C50-94E8-2AAA6FF49298}" type="pres">
      <dgm:prSet presAssocID="{C517E8BC-1C58-435B-BC3D-E4859F28F9DE}" presName="bentUpArrow1" presStyleLbl="alignImgPlace1" presStyleIdx="2" presStyleCnt="4"/>
      <dgm:spPr/>
    </dgm:pt>
    <dgm:pt modelId="{26C1B6D0-FE33-4767-B3CF-8A95CE8057B0}" type="pres">
      <dgm:prSet presAssocID="{C517E8BC-1C58-435B-BC3D-E4859F28F9DE}" presName="ParentText" presStyleLbl="node1" presStyleIdx="2" presStyleCnt="5">
        <dgm:presLayoutVars>
          <dgm:chMax val="1"/>
          <dgm:chPref val="1"/>
          <dgm:bulletEnabled val="1"/>
        </dgm:presLayoutVars>
      </dgm:prSet>
      <dgm:spPr/>
    </dgm:pt>
    <dgm:pt modelId="{90E3DDDF-D16C-424B-9923-99B7BEBA5C28}" type="pres">
      <dgm:prSet presAssocID="{C517E8BC-1C58-435B-BC3D-E4859F28F9DE}" presName="ChildText" presStyleLbl="revTx" presStyleIdx="2" presStyleCnt="4">
        <dgm:presLayoutVars>
          <dgm:chMax val="0"/>
          <dgm:chPref val="0"/>
          <dgm:bulletEnabled val="1"/>
        </dgm:presLayoutVars>
      </dgm:prSet>
      <dgm:spPr/>
    </dgm:pt>
    <dgm:pt modelId="{7A6F25CE-0D2D-4079-8292-1A12984070E3}" type="pres">
      <dgm:prSet presAssocID="{DAEA4479-A072-47C9-92BC-242F63CEB669}" presName="sibTrans" presStyleCnt="0"/>
      <dgm:spPr/>
    </dgm:pt>
    <dgm:pt modelId="{C3799F3F-7219-4C28-9FE7-EF841356B62F}" type="pres">
      <dgm:prSet presAssocID="{0464DDBC-0CEF-49A7-A95D-0DF9E721973B}" presName="composite" presStyleCnt="0"/>
      <dgm:spPr/>
    </dgm:pt>
    <dgm:pt modelId="{7517EE04-6AAC-4721-A80E-8A4DFA48635B}" type="pres">
      <dgm:prSet presAssocID="{0464DDBC-0CEF-49A7-A95D-0DF9E721973B}" presName="bentUpArrow1" presStyleLbl="alignImgPlace1" presStyleIdx="3" presStyleCnt="4"/>
      <dgm:spPr/>
    </dgm:pt>
    <dgm:pt modelId="{420D9829-8F55-49DC-B7B3-4B41A856B34D}" type="pres">
      <dgm:prSet presAssocID="{0464DDBC-0CEF-49A7-A95D-0DF9E721973B}" presName="ParentText" presStyleLbl="node1" presStyleIdx="3" presStyleCnt="5">
        <dgm:presLayoutVars>
          <dgm:chMax val="1"/>
          <dgm:chPref val="1"/>
          <dgm:bulletEnabled val="1"/>
        </dgm:presLayoutVars>
      </dgm:prSet>
      <dgm:spPr/>
    </dgm:pt>
    <dgm:pt modelId="{E64ED4F3-FEC9-4C0A-9206-836A7427211F}" type="pres">
      <dgm:prSet presAssocID="{0464DDBC-0CEF-49A7-A95D-0DF9E721973B}" presName="ChildText" presStyleLbl="revTx" presStyleIdx="3" presStyleCnt="4">
        <dgm:presLayoutVars>
          <dgm:chMax val="0"/>
          <dgm:chPref val="0"/>
          <dgm:bulletEnabled val="1"/>
        </dgm:presLayoutVars>
      </dgm:prSet>
      <dgm:spPr/>
    </dgm:pt>
    <dgm:pt modelId="{22C3C438-8EFE-4381-815B-4C57CDFF083E}" type="pres">
      <dgm:prSet presAssocID="{B39304C3-039F-4AF5-9058-66927D51AA87}" presName="sibTrans" presStyleCnt="0"/>
      <dgm:spPr/>
    </dgm:pt>
    <dgm:pt modelId="{3D822E9F-7745-4824-A3AF-62FF69DA407F}" type="pres">
      <dgm:prSet presAssocID="{64EE9558-1B52-4755-A63A-C8FECDCF3431}" presName="composite" presStyleCnt="0"/>
      <dgm:spPr/>
    </dgm:pt>
    <dgm:pt modelId="{2FE58165-F285-43F7-AE7E-2A0CF1E3A371}" type="pres">
      <dgm:prSet presAssocID="{64EE9558-1B52-4755-A63A-C8FECDCF3431}" presName="ParentText" presStyleLbl="node1" presStyleIdx="4" presStyleCnt="5">
        <dgm:presLayoutVars>
          <dgm:chMax val="1"/>
          <dgm:chPref val="1"/>
          <dgm:bulletEnabled val="1"/>
        </dgm:presLayoutVars>
      </dgm:prSet>
      <dgm:spPr/>
    </dgm:pt>
  </dgm:ptLst>
  <dgm:cxnLst>
    <dgm:cxn modelId="{A3741E05-4084-41EC-AF71-1B1DB80B745B}" type="presOf" srcId="{C517E8BC-1C58-435B-BC3D-E4859F28F9DE}" destId="{26C1B6D0-FE33-4767-B3CF-8A95CE8057B0}" srcOrd="0" destOrd="0" presId="urn:microsoft.com/office/officeart/2005/8/layout/StepDownProcess"/>
    <dgm:cxn modelId="{EB761809-9F93-4ECF-8348-452BB911FAE8}" type="presOf" srcId="{0464DDBC-0CEF-49A7-A95D-0DF9E721973B}" destId="{420D9829-8F55-49DC-B7B3-4B41A856B34D}" srcOrd="0" destOrd="0" presId="urn:microsoft.com/office/officeart/2005/8/layout/StepDownProcess"/>
    <dgm:cxn modelId="{CE5A791D-F4DD-4ED0-860F-DAF7927936B4}" type="presOf" srcId="{4AAD8172-528F-4DF0-9040-705BBCDBFA07}" destId="{01D3D4CD-DD4C-420A-B958-19ACA5D3480C}" srcOrd="0" destOrd="0" presId="urn:microsoft.com/office/officeart/2005/8/layout/StepDownProcess"/>
    <dgm:cxn modelId="{26CD0B5F-5B73-42BE-A553-A9A33A461814}" type="presOf" srcId="{64EE9558-1B52-4755-A63A-C8FECDCF3431}" destId="{2FE58165-F285-43F7-AE7E-2A0CF1E3A371}" srcOrd="0" destOrd="0" presId="urn:microsoft.com/office/officeart/2005/8/layout/StepDownProcess"/>
    <dgm:cxn modelId="{3DDD9E6B-F20C-4DD7-9853-9EAA580FB094}" type="presOf" srcId="{56E74C47-B530-4AC1-9523-74B72F149DE1}" destId="{78F892CC-8D2D-4BA2-BB69-FB91A09C8413}" srcOrd="0" destOrd="0" presId="urn:microsoft.com/office/officeart/2005/8/layout/StepDownProcess"/>
    <dgm:cxn modelId="{8E9F0071-6622-4099-9BF3-028C457149D2}" srcId="{1E1B8993-E4BE-40A4-A0ED-13E85A0300BA}" destId="{56E74C47-B530-4AC1-9523-74B72F149DE1}" srcOrd="0" destOrd="0" parTransId="{D7FC4987-7D1B-4444-A335-A80C96472BDD}" sibTransId="{2501D825-0172-4C4F-94A7-399247ED6640}"/>
    <dgm:cxn modelId="{2D14A68C-52AB-4268-AC5E-F5601403C1A0}" type="presOf" srcId="{C67DB2F2-CA62-4BA7-82DB-6AF96703459D}" destId="{90E3DDDF-D16C-424B-9923-99B7BEBA5C28}" srcOrd="0" destOrd="0" presId="urn:microsoft.com/office/officeart/2005/8/layout/StepDownProcess"/>
    <dgm:cxn modelId="{A76B518E-2FF5-4DCB-A9B8-2A93AA6C5836}" srcId="{1E1B8993-E4BE-40A4-A0ED-13E85A0300BA}" destId="{C517E8BC-1C58-435B-BC3D-E4859F28F9DE}" srcOrd="2" destOrd="0" parTransId="{06608C48-F184-4607-BAD6-38286469436D}" sibTransId="{DAEA4479-A072-47C9-92BC-242F63CEB669}"/>
    <dgm:cxn modelId="{5451F493-7C25-46F2-B203-378BE747FC14}" srcId="{1E1B8993-E4BE-40A4-A0ED-13E85A0300BA}" destId="{0464DDBC-0CEF-49A7-A95D-0DF9E721973B}" srcOrd="3" destOrd="0" parTransId="{B3623BB9-9C8A-4E87-A23B-8F810B30E0F1}" sibTransId="{B39304C3-039F-4AF5-9058-66927D51AA87}"/>
    <dgm:cxn modelId="{276AA598-79A8-44DD-ACAB-050DD8C172C2}" type="presOf" srcId="{265B03F5-57A3-4DAF-B020-53F75817928B}" destId="{04289671-198D-457A-B608-DFA1A511A765}" srcOrd="0" destOrd="0" presId="urn:microsoft.com/office/officeart/2005/8/layout/StepDownProcess"/>
    <dgm:cxn modelId="{E94C39BD-0CB4-4990-AC55-052C6D54E7B2}" srcId="{1E1B8993-E4BE-40A4-A0ED-13E85A0300BA}" destId="{3E39C5F9-89D7-46E2-87BD-2E88190C5B68}" srcOrd="1" destOrd="0" parTransId="{80D16C6D-1EB0-48EE-9AB8-D491F044BB87}" sibTransId="{99E981D2-47BE-4407-864F-27E161F6DB7E}"/>
    <dgm:cxn modelId="{677593BE-5F78-45A2-A846-E73CF0A33587}" srcId="{C517E8BC-1C58-435B-BC3D-E4859F28F9DE}" destId="{C67DB2F2-CA62-4BA7-82DB-6AF96703459D}" srcOrd="0" destOrd="0" parTransId="{CC1DF7CD-FBC3-48D3-83AC-AF455CBFE62A}" sibTransId="{F19F196B-0F1F-4376-89A4-9EA2417BAE8F}"/>
    <dgm:cxn modelId="{78B713C9-DF9B-4D61-BD55-194CF5AF1033}" srcId="{3E39C5F9-89D7-46E2-87BD-2E88190C5B68}" destId="{4AAD8172-528F-4DF0-9040-705BBCDBFA07}" srcOrd="0" destOrd="0" parTransId="{B7C1B9B4-F2C8-480B-A8EA-0DD29DC7075D}" sibTransId="{9E184488-EB04-4AA5-AEAB-B0C05F900278}"/>
    <dgm:cxn modelId="{2DAE8AD7-18C4-42CD-9A9F-EE5C5FEB8AEA}" type="presOf" srcId="{1E1B8993-E4BE-40A4-A0ED-13E85A0300BA}" destId="{D337A3BD-5C7F-40F4-875E-E68F30FBED43}" srcOrd="0" destOrd="0" presId="urn:microsoft.com/office/officeart/2005/8/layout/StepDownProcess"/>
    <dgm:cxn modelId="{C322D6DF-D0FC-49FE-949E-E6F931C6E987}" type="presOf" srcId="{3E39C5F9-89D7-46E2-87BD-2E88190C5B68}" destId="{369CF66C-BC73-4BDF-BE58-52D94FF611E2}" srcOrd="0" destOrd="0" presId="urn:microsoft.com/office/officeart/2005/8/layout/StepDownProcess"/>
    <dgm:cxn modelId="{4E6646E1-FA1D-4182-B28B-6EDDCD4AD81D}" srcId="{1E1B8993-E4BE-40A4-A0ED-13E85A0300BA}" destId="{64EE9558-1B52-4755-A63A-C8FECDCF3431}" srcOrd="4" destOrd="0" parTransId="{2C4C48EC-19B3-462E-9EEE-2B629D8F7BCA}" sibTransId="{14303B96-A07E-475E-89C5-7864B0A93043}"/>
    <dgm:cxn modelId="{19C94EF5-B03D-4888-AAF4-10D3AE9C397C}" srcId="{56E74C47-B530-4AC1-9523-74B72F149DE1}" destId="{265B03F5-57A3-4DAF-B020-53F75817928B}" srcOrd="0" destOrd="0" parTransId="{49D7053B-776E-4745-AD91-132102716B6C}" sibTransId="{1A407677-DF46-46AA-A6F4-ECD2C5394A32}"/>
    <dgm:cxn modelId="{88942C0D-DA52-4F4B-BC3B-CBFBE563BCB4}" type="presParOf" srcId="{D337A3BD-5C7F-40F4-875E-E68F30FBED43}" destId="{F12A72FF-6FFF-401A-AD69-C40521464B24}" srcOrd="0" destOrd="0" presId="urn:microsoft.com/office/officeart/2005/8/layout/StepDownProcess"/>
    <dgm:cxn modelId="{92C1436B-FCEB-4B66-AFDA-94F0770C1EA3}" type="presParOf" srcId="{F12A72FF-6FFF-401A-AD69-C40521464B24}" destId="{094C327D-CD2C-4C6D-848B-95AAC1EF7C7B}" srcOrd="0" destOrd="0" presId="urn:microsoft.com/office/officeart/2005/8/layout/StepDownProcess"/>
    <dgm:cxn modelId="{0BF1B706-ED7B-40FA-9049-9C42512170CB}" type="presParOf" srcId="{F12A72FF-6FFF-401A-AD69-C40521464B24}" destId="{78F892CC-8D2D-4BA2-BB69-FB91A09C8413}" srcOrd="1" destOrd="0" presId="urn:microsoft.com/office/officeart/2005/8/layout/StepDownProcess"/>
    <dgm:cxn modelId="{6A4C512F-57DB-43FA-87D6-1B950F093A0E}" type="presParOf" srcId="{F12A72FF-6FFF-401A-AD69-C40521464B24}" destId="{04289671-198D-457A-B608-DFA1A511A765}" srcOrd="2" destOrd="0" presId="urn:microsoft.com/office/officeart/2005/8/layout/StepDownProcess"/>
    <dgm:cxn modelId="{A2F21520-CDD9-4672-9585-F31D1C6F97E9}" type="presParOf" srcId="{D337A3BD-5C7F-40F4-875E-E68F30FBED43}" destId="{5EC2F599-6307-43BC-8696-7706ECAD735B}" srcOrd="1" destOrd="0" presId="urn:microsoft.com/office/officeart/2005/8/layout/StepDownProcess"/>
    <dgm:cxn modelId="{9B816D87-7EA7-439B-AE15-B0AD42F2F510}" type="presParOf" srcId="{D337A3BD-5C7F-40F4-875E-E68F30FBED43}" destId="{D859C757-1356-4AB2-85DC-D63D6809EA0C}" srcOrd="2" destOrd="0" presId="urn:microsoft.com/office/officeart/2005/8/layout/StepDownProcess"/>
    <dgm:cxn modelId="{FF1756B7-C187-4343-9DB3-CE772675094F}" type="presParOf" srcId="{D859C757-1356-4AB2-85DC-D63D6809EA0C}" destId="{531429B1-16C8-44B0-9063-761283701473}" srcOrd="0" destOrd="0" presId="urn:microsoft.com/office/officeart/2005/8/layout/StepDownProcess"/>
    <dgm:cxn modelId="{D0B45C41-2156-4540-85E0-A044BCB41C22}" type="presParOf" srcId="{D859C757-1356-4AB2-85DC-D63D6809EA0C}" destId="{369CF66C-BC73-4BDF-BE58-52D94FF611E2}" srcOrd="1" destOrd="0" presId="urn:microsoft.com/office/officeart/2005/8/layout/StepDownProcess"/>
    <dgm:cxn modelId="{168834DD-7D7E-4070-8331-336CE8EBDA5C}" type="presParOf" srcId="{D859C757-1356-4AB2-85DC-D63D6809EA0C}" destId="{01D3D4CD-DD4C-420A-B958-19ACA5D3480C}" srcOrd="2" destOrd="0" presId="urn:microsoft.com/office/officeart/2005/8/layout/StepDownProcess"/>
    <dgm:cxn modelId="{AF45CDA6-3857-4B15-A869-5F2FFD045739}" type="presParOf" srcId="{D337A3BD-5C7F-40F4-875E-E68F30FBED43}" destId="{2AB89D86-F829-4F2A-A623-EC7520EF1ED1}" srcOrd="3" destOrd="0" presId="urn:microsoft.com/office/officeart/2005/8/layout/StepDownProcess"/>
    <dgm:cxn modelId="{785ED615-2B57-4D31-8B34-9051423923F9}" type="presParOf" srcId="{D337A3BD-5C7F-40F4-875E-E68F30FBED43}" destId="{58DD4472-76B0-4FEA-83EE-7B4533897915}" srcOrd="4" destOrd="0" presId="urn:microsoft.com/office/officeart/2005/8/layout/StepDownProcess"/>
    <dgm:cxn modelId="{916B655E-8983-4624-ACF6-368B3EF28D74}" type="presParOf" srcId="{58DD4472-76B0-4FEA-83EE-7B4533897915}" destId="{6F212D0E-031F-4C50-94E8-2AAA6FF49298}" srcOrd="0" destOrd="0" presId="urn:microsoft.com/office/officeart/2005/8/layout/StepDownProcess"/>
    <dgm:cxn modelId="{59D5D691-E785-464B-8963-174DF9CFD67D}" type="presParOf" srcId="{58DD4472-76B0-4FEA-83EE-7B4533897915}" destId="{26C1B6D0-FE33-4767-B3CF-8A95CE8057B0}" srcOrd="1" destOrd="0" presId="urn:microsoft.com/office/officeart/2005/8/layout/StepDownProcess"/>
    <dgm:cxn modelId="{1FA12533-CF33-4D85-BB60-A0961379EBD1}" type="presParOf" srcId="{58DD4472-76B0-4FEA-83EE-7B4533897915}" destId="{90E3DDDF-D16C-424B-9923-99B7BEBA5C28}" srcOrd="2" destOrd="0" presId="urn:microsoft.com/office/officeart/2005/8/layout/StepDownProcess"/>
    <dgm:cxn modelId="{157A0342-EDAE-4C7D-BF58-11B9E4A15209}" type="presParOf" srcId="{D337A3BD-5C7F-40F4-875E-E68F30FBED43}" destId="{7A6F25CE-0D2D-4079-8292-1A12984070E3}" srcOrd="5" destOrd="0" presId="urn:microsoft.com/office/officeart/2005/8/layout/StepDownProcess"/>
    <dgm:cxn modelId="{DF28AA8B-FCAD-44E5-8248-9F67D2B532E2}" type="presParOf" srcId="{D337A3BD-5C7F-40F4-875E-E68F30FBED43}" destId="{C3799F3F-7219-4C28-9FE7-EF841356B62F}" srcOrd="6" destOrd="0" presId="urn:microsoft.com/office/officeart/2005/8/layout/StepDownProcess"/>
    <dgm:cxn modelId="{6C49EDF5-F942-4F4B-9815-C792814B3006}" type="presParOf" srcId="{C3799F3F-7219-4C28-9FE7-EF841356B62F}" destId="{7517EE04-6AAC-4721-A80E-8A4DFA48635B}" srcOrd="0" destOrd="0" presId="urn:microsoft.com/office/officeart/2005/8/layout/StepDownProcess"/>
    <dgm:cxn modelId="{6D322525-BEF6-4A07-9C5D-276F93A56D1C}" type="presParOf" srcId="{C3799F3F-7219-4C28-9FE7-EF841356B62F}" destId="{420D9829-8F55-49DC-B7B3-4B41A856B34D}" srcOrd="1" destOrd="0" presId="urn:microsoft.com/office/officeart/2005/8/layout/StepDownProcess"/>
    <dgm:cxn modelId="{8627F130-C1C1-4F3E-8648-F4B46B989CF5}" type="presParOf" srcId="{C3799F3F-7219-4C28-9FE7-EF841356B62F}" destId="{E64ED4F3-FEC9-4C0A-9206-836A7427211F}" srcOrd="2" destOrd="0" presId="urn:microsoft.com/office/officeart/2005/8/layout/StepDownProcess"/>
    <dgm:cxn modelId="{A97AD0A1-C803-46CE-95B8-507FBE66C4F4}" type="presParOf" srcId="{D337A3BD-5C7F-40F4-875E-E68F30FBED43}" destId="{22C3C438-8EFE-4381-815B-4C57CDFF083E}" srcOrd="7" destOrd="0" presId="urn:microsoft.com/office/officeart/2005/8/layout/StepDownProcess"/>
    <dgm:cxn modelId="{79CDF5D9-2D43-4056-A18E-BCFAAA55045D}" type="presParOf" srcId="{D337A3BD-5C7F-40F4-875E-E68F30FBED43}" destId="{3D822E9F-7745-4824-A3AF-62FF69DA407F}" srcOrd="8" destOrd="0" presId="urn:microsoft.com/office/officeart/2005/8/layout/StepDownProcess"/>
    <dgm:cxn modelId="{FF62AF70-6BB4-4147-AFA7-F703C1B29190}" type="presParOf" srcId="{3D822E9F-7745-4824-A3AF-62FF69DA407F}" destId="{2FE58165-F285-43F7-AE7E-2A0CF1E3A371}"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E1B8993-E4BE-40A4-A0ED-13E85A0300BA}" type="doc">
      <dgm:prSet loTypeId="urn:microsoft.com/office/officeart/2005/8/layout/StepDownProcess" loCatId="process" qsTypeId="urn:microsoft.com/office/officeart/2005/8/quickstyle/simple1" qsCatId="simple" csTypeId="urn:microsoft.com/office/officeart/2005/8/colors/accent6_1" csCatId="accent6" phldr="1"/>
      <dgm:spPr/>
      <dgm:t>
        <a:bodyPr/>
        <a:lstStyle/>
        <a:p>
          <a:endParaRPr lang="en-US"/>
        </a:p>
      </dgm:t>
    </dgm:pt>
    <dgm:pt modelId="{56E74C47-B530-4AC1-9523-74B72F149DE1}">
      <dgm:prSet phldrT="[Text]"/>
      <dgm:spPr/>
      <dgm:t>
        <a:bodyPr/>
        <a:lstStyle/>
        <a:p>
          <a:r>
            <a:rPr lang="en-US" dirty="0"/>
            <a:t>Read the text </a:t>
          </a:r>
          <a:r>
            <a:rPr lang="en-US" b="1" i="1" dirty="0"/>
            <a:t>to</a:t>
          </a:r>
          <a:r>
            <a:rPr lang="en-US" dirty="0"/>
            <a:t> the group</a:t>
          </a:r>
        </a:p>
      </dgm:t>
    </dgm:pt>
    <dgm:pt modelId="{D7FC4987-7D1B-4444-A335-A80C96472BDD}" type="parTrans" cxnId="{8E9F0071-6622-4099-9BF3-028C457149D2}">
      <dgm:prSet/>
      <dgm:spPr/>
      <dgm:t>
        <a:bodyPr/>
        <a:lstStyle/>
        <a:p>
          <a:endParaRPr lang="en-US"/>
        </a:p>
      </dgm:t>
    </dgm:pt>
    <dgm:pt modelId="{2501D825-0172-4C4F-94A7-399247ED6640}" type="sibTrans" cxnId="{8E9F0071-6622-4099-9BF3-028C457149D2}">
      <dgm:prSet/>
      <dgm:spPr/>
      <dgm:t>
        <a:bodyPr/>
        <a:lstStyle/>
        <a:p>
          <a:endParaRPr lang="en-US"/>
        </a:p>
      </dgm:t>
    </dgm:pt>
    <dgm:pt modelId="{265B03F5-57A3-4DAF-B020-53F75817928B}">
      <dgm:prSet phldrT="[Text]" custT="1"/>
      <dgm:spPr/>
      <dgm:t>
        <a:bodyPr/>
        <a:lstStyle/>
        <a:p>
          <a:r>
            <a:rPr lang="en-US" sz="1800" dirty="0"/>
            <a:t>Step 1</a:t>
          </a:r>
        </a:p>
      </dgm:t>
    </dgm:pt>
    <dgm:pt modelId="{49D7053B-776E-4745-AD91-132102716B6C}" type="parTrans" cxnId="{19C94EF5-B03D-4888-AAF4-10D3AE9C397C}">
      <dgm:prSet/>
      <dgm:spPr/>
      <dgm:t>
        <a:bodyPr/>
        <a:lstStyle/>
        <a:p>
          <a:endParaRPr lang="en-US"/>
        </a:p>
      </dgm:t>
    </dgm:pt>
    <dgm:pt modelId="{1A407677-DF46-46AA-A6F4-ECD2C5394A32}" type="sibTrans" cxnId="{19C94EF5-B03D-4888-AAF4-10D3AE9C397C}">
      <dgm:prSet/>
      <dgm:spPr/>
      <dgm:t>
        <a:bodyPr/>
        <a:lstStyle/>
        <a:p>
          <a:endParaRPr lang="en-US"/>
        </a:p>
      </dgm:t>
    </dgm:pt>
    <dgm:pt modelId="{3E39C5F9-89D7-46E2-87BD-2E88190C5B68}">
      <dgm:prSet phldrT="[Text]"/>
      <dgm:spPr/>
      <dgm:t>
        <a:bodyPr/>
        <a:lstStyle/>
        <a:p>
          <a:r>
            <a:rPr lang="en-US" dirty="0"/>
            <a:t>Survey the text – point out the clues</a:t>
          </a:r>
        </a:p>
      </dgm:t>
    </dgm:pt>
    <dgm:pt modelId="{80D16C6D-1EB0-48EE-9AB8-D491F044BB87}" type="parTrans" cxnId="{E94C39BD-0CB4-4990-AC55-052C6D54E7B2}">
      <dgm:prSet/>
      <dgm:spPr/>
      <dgm:t>
        <a:bodyPr/>
        <a:lstStyle/>
        <a:p>
          <a:endParaRPr lang="en-US"/>
        </a:p>
      </dgm:t>
    </dgm:pt>
    <dgm:pt modelId="{99E981D2-47BE-4407-864F-27E161F6DB7E}" type="sibTrans" cxnId="{E94C39BD-0CB4-4990-AC55-052C6D54E7B2}">
      <dgm:prSet/>
      <dgm:spPr/>
      <dgm:t>
        <a:bodyPr/>
        <a:lstStyle/>
        <a:p>
          <a:endParaRPr lang="en-US"/>
        </a:p>
      </dgm:t>
    </dgm:pt>
    <dgm:pt modelId="{4AAD8172-528F-4DF0-9040-705BBCDBFA07}">
      <dgm:prSet phldrT="[Text]" custT="1"/>
      <dgm:spPr/>
      <dgm:t>
        <a:bodyPr/>
        <a:lstStyle/>
        <a:p>
          <a:r>
            <a:rPr lang="en-US" sz="1800" dirty="0"/>
            <a:t>Step 2 </a:t>
          </a:r>
        </a:p>
      </dgm:t>
    </dgm:pt>
    <dgm:pt modelId="{B7C1B9B4-F2C8-480B-A8EA-0DD29DC7075D}" type="parTrans" cxnId="{78B713C9-DF9B-4D61-BD55-194CF5AF1033}">
      <dgm:prSet/>
      <dgm:spPr/>
      <dgm:t>
        <a:bodyPr/>
        <a:lstStyle/>
        <a:p>
          <a:endParaRPr lang="en-US"/>
        </a:p>
      </dgm:t>
    </dgm:pt>
    <dgm:pt modelId="{9E184488-EB04-4AA5-AEAB-B0C05F900278}" type="sibTrans" cxnId="{78B713C9-DF9B-4D61-BD55-194CF5AF1033}">
      <dgm:prSet/>
      <dgm:spPr/>
      <dgm:t>
        <a:bodyPr/>
        <a:lstStyle/>
        <a:p>
          <a:endParaRPr lang="en-US"/>
        </a:p>
      </dgm:t>
    </dgm:pt>
    <dgm:pt modelId="{C517E8BC-1C58-435B-BC3D-E4859F28F9DE}">
      <dgm:prSet phldrT="[Text]"/>
      <dgm:spPr/>
      <dgm:t>
        <a:bodyPr/>
        <a:lstStyle/>
        <a:p>
          <a:r>
            <a:rPr lang="en-US" dirty="0"/>
            <a:t>Re-read the text </a:t>
          </a:r>
          <a:r>
            <a:rPr lang="en-US" b="1" i="1" dirty="0"/>
            <a:t>to</a:t>
          </a:r>
          <a:r>
            <a:rPr lang="en-US" dirty="0"/>
            <a:t> the group</a:t>
          </a:r>
        </a:p>
      </dgm:t>
    </dgm:pt>
    <dgm:pt modelId="{06608C48-F184-4607-BAD6-38286469436D}" type="parTrans" cxnId="{A76B518E-2FF5-4DCB-A9B8-2A93AA6C5836}">
      <dgm:prSet/>
      <dgm:spPr/>
      <dgm:t>
        <a:bodyPr/>
        <a:lstStyle/>
        <a:p>
          <a:endParaRPr lang="en-US"/>
        </a:p>
      </dgm:t>
    </dgm:pt>
    <dgm:pt modelId="{DAEA4479-A072-47C9-92BC-242F63CEB669}" type="sibTrans" cxnId="{A76B518E-2FF5-4DCB-A9B8-2A93AA6C5836}">
      <dgm:prSet/>
      <dgm:spPr/>
      <dgm:t>
        <a:bodyPr/>
        <a:lstStyle/>
        <a:p>
          <a:endParaRPr lang="en-US"/>
        </a:p>
      </dgm:t>
    </dgm:pt>
    <dgm:pt modelId="{C67DB2F2-CA62-4BA7-82DB-6AF96703459D}">
      <dgm:prSet phldrT="[Text]" custT="1"/>
      <dgm:spPr/>
      <dgm:t>
        <a:bodyPr/>
        <a:lstStyle/>
        <a:p>
          <a:r>
            <a:rPr lang="en-US" sz="1800" dirty="0"/>
            <a:t>Step 3  </a:t>
          </a:r>
        </a:p>
      </dgm:t>
    </dgm:pt>
    <dgm:pt modelId="{CC1DF7CD-FBC3-48D3-83AC-AF455CBFE62A}" type="parTrans" cxnId="{677593BE-5F78-45A2-A846-E73CF0A33587}">
      <dgm:prSet/>
      <dgm:spPr/>
      <dgm:t>
        <a:bodyPr/>
        <a:lstStyle/>
        <a:p>
          <a:endParaRPr lang="en-US"/>
        </a:p>
      </dgm:t>
    </dgm:pt>
    <dgm:pt modelId="{F19F196B-0F1F-4376-89A4-9EA2417BAE8F}" type="sibTrans" cxnId="{677593BE-5F78-45A2-A846-E73CF0A33587}">
      <dgm:prSet/>
      <dgm:spPr/>
      <dgm:t>
        <a:bodyPr/>
        <a:lstStyle/>
        <a:p>
          <a:endParaRPr lang="en-US"/>
        </a:p>
      </dgm:t>
    </dgm:pt>
    <dgm:pt modelId="{0464DDBC-0CEF-49A7-A95D-0DF9E721973B}">
      <dgm:prSet/>
      <dgm:spPr/>
      <dgm:t>
        <a:bodyPr/>
        <a:lstStyle/>
        <a:p>
          <a:r>
            <a:rPr lang="en-US" dirty="0"/>
            <a:t>Re-read  the text </a:t>
          </a:r>
          <a:r>
            <a:rPr lang="en-US" b="1" i="1" dirty="0"/>
            <a:t>with</a:t>
          </a:r>
          <a:r>
            <a:rPr lang="en-US" dirty="0"/>
            <a:t> the group – echo read, choral read etc.</a:t>
          </a:r>
        </a:p>
      </dgm:t>
    </dgm:pt>
    <dgm:pt modelId="{B3623BB9-9C8A-4E87-A23B-8F810B30E0F1}" type="parTrans" cxnId="{5451F493-7C25-46F2-B203-378BE747FC14}">
      <dgm:prSet/>
      <dgm:spPr/>
      <dgm:t>
        <a:bodyPr/>
        <a:lstStyle/>
        <a:p>
          <a:endParaRPr lang="en-US"/>
        </a:p>
      </dgm:t>
    </dgm:pt>
    <dgm:pt modelId="{B39304C3-039F-4AF5-9058-66927D51AA87}" type="sibTrans" cxnId="{5451F493-7C25-46F2-B203-378BE747FC14}">
      <dgm:prSet/>
      <dgm:spPr/>
      <dgm:t>
        <a:bodyPr/>
        <a:lstStyle/>
        <a:p>
          <a:endParaRPr lang="en-US"/>
        </a:p>
      </dgm:t>
    </dgm:pt>
    <dgm:pt modelId="{64EE9558-1B52-4755-A63A-C8FECDCF3431}">
      <dgm:prSet/>
      <dgm:spPr/>
      <dgm:t>
        <a:bodyPr/>
        <a:lstStyle/>
        <a:p>
          <a:r>
            <a:rPr lang="en-US" dirty="0" err="1"/>
            <a:t>Practising</a:t>
          </a:r>
          <a:r>
            <a:rPr lang="en-US" dirty="0"/>
            <a:t> reading – children read together </a:t>
          </a:r>
        </a:p>
      </dgm:t>
    </dgm:pt>
    <dgm:pt modelId="{2C4C48EC-19B3-462E-9EEE-2B629D8F7BCA}" type="parTrans" cxnId="{4E6646E1-FA1D-4182-B28B-6EDDCD4AD81D}">
      <dgm:prSet/>
      <dgm:spPr/>
      <dgm:t>
        <a:bodyPr/>
        <a:lstStyle/>
        <a:p>
          <a:endParaRPr lang="en-US"/>
        </a:p>
      </dgm:t>
    </dgm:pt>
    <dgm:pt modelId="{14303B96-A07E-475E-89C5-7864B0A93043}" type="sibTrans" cxnId="{4E6646E1-FA1D-4182-B28B-6EDDCD4AD81D}">
      <dgm:prSet/>
      <dgm:spPr/>
      <dgm:t>
        <a:bodyPr/>
        <a:lstStyle/>
        <a:p>
          <a:endParaRPr lang="en-US"/>
        </a:p>
      </dgm:t>
    </dgm:pt>
    <dgm:pt modelId="{D337A3BD-5C7F-40F4-875E-E68F30FBED43}" type="pres">
      <dgm:prSet presAssocID="{1E1B8993-E4BE-40A4-A0ED-13E85A0300BA}" presName="rootnode" presStyleCnt="0">
        <dgm:presLayoutVars>
          <dgm:chMax/>
          <dgm:chPref/>
          <dgm:dir/>
          <dgm:animLvl val="lvl"/>
        </dgm:presLayoutVars>
      </dgm:prSet>
      <dgm:spPr/>
    </dgm:pt>
    <dgm:pt modelId="{F12A72FF-6FFF-401A-AD69-C40521464B24}" type="pres">
      <dgm:prSet presAssocID="{56E74C47-B530-4AC1-9523-74B72F149DE1}" presName="composite" presStyleCnt="0"/>
      <dgm:spPr/>
    </dgm:pt>
    <dgm:pt modelId="{094C327D-CD2C-4C6D-848B-95AAC1EF7C7B}" type="pres">
      <dgm:prSet presAssocID="{56E74C47-B530-4AC1-9523-74B72F149DE1}" presName="bentUpArrow1" presStyleLbl="alignImgPlace1" presStyleIdx="0" presStyleCnt="4"/>
      <dgm:spPr/>
    </dgm:pt>
    <dgm:pt modelId="{78F892CC-8D2D-4BA2-BB69-FB91A09C8413}" type="pres">
      <dgm:prSet presAssocID="{56E74C47-B530-4AC1-9523-74B72F149DE1}" presName="ParentText" presStyleLbl="node1" presStyleIdx="0" presStyleCnt="5">
        <dgm:presLayoutVars>
          <dgm:chMax val="1"/>
          <dgm:chPref val="1"/>
          <dgm:bulletEnabled val="1"/>
        </dgm:presLayoutVars>
      </dgm:prSet>
      <dgm:spPr/>
    </dgm:pt>
    <dgm:pt modelId="{04289671-198D-457A-B608-DFA1A511A765}" type="pres">
      <dgm:prSet presAssocID="{56E74C47-B530-4AC1-9523-74B72F149DE1}" presName="ChildText" presStyleLbl="revTx" presStyleIdx="0" presStyleCnt="4">
        <dgm:presLayoutVars>
          <dgm:chMax val="0"/>
          <dgm:chPref val="0"/>
          <dgm:bulletEnabled val="1"/>
        </dgm:presLayoutVars>
      </dgm:prSet>
      <dgm:spPr/>
    </dgm:pt>
    <dgm:pt modelId="{5EC2F599-6307-43BC-8696-7706ECAD735B}" type="pres">
      <dgm:prSet presAssocID="{2501D825-0172-4C4F-94A7-399247ED6640}" presName="sibTrans" presStyleCnt="0"/>
      <dgm:spPr/>
    </dgm:pt>
    <dgm:pt modelId="{D859C757-1356-4AB2-85DC-D63D6809EA0C}" type="pres">
      <dgm:prSet presAssocID="{3E39C5F9-89D7-46E2-87BD-2E88190C5B68}" presName="composite" presStyleCnt="0"/>
      <dgm:spPr/>
    </dgm:pt>
    <dgm:pt modelId="{531429B1-16C8-44B0-9063-761283701473}" type="pres">
      <dgm:prSet presAssocID="{3E39C5F9-89D7-46E2-87BD-2E88190C5B68}" presName="bentUpArrow1" presStyleLbl="alignImgPlace1" presStyleIdx="1" presStyleCnt="4"/>
      <dgm:spPr/>
    </dgm:pt>
    <dgm:pt modelId="{369CF66C-BC73-4BDF-BE58-52D94FF611E2}" type="pres">
      <dgm:prSet presAssocID="{3E39C5F9-89D7-46E2-87BD-2E88190C5B68}" presName="ParentText" presStyleLbl="node1" presStyleIdx="1" presStyleCnt="5">
        <dgm:presLayoutVars>
          <dgm:chMax val="1"/>
          <dgm:chPref val="1"/>
          <dgm:bulletEnabled val="1"/>
        </dgm:presLayoutVars>
      </dgm:prSet>
      <dgm:spPr/>
    </dgm:pt>
    <dgm:pt modelId="{01D3D4CD-DD4C-420A-B958-19ACA5D3480C}" type="pres">
      <dgm:prSet presAssocID="{3E39C5F9-89D7-46E2-87BD-2E88190C5B68}" presName="ChildText" presStyleLbl="revTx" presStyleIdx="1" presStyleCnt="4">
        <dgm:presLayoutVars>
          <dgm:chMax val="0"/>
          <dgm:chPref val="0"/>
          <dgm:bulletEnabled val="1"/>
        </dgm:presLayoutVars>
      </dgm:prSet>
      <dgm:spPr/>
    </dgm:pt>
    <dgm:pt modelId="{2AB89D86-F829-4F2A-A623-EC7520EF1ED1}" type="pres">
      <dgm:prSet presAssocID="{99E981D2-47BE-4407-864F-27E161F6DB7E}" presName="sibTrans" presStyleCnt="0"/>
      <dgm:spPr/>
    </dgm:pt>
    <dgm:pt modelId="{58DD4472-76B0-4FEA-83EE-7B4533897915}" type="pres">
      <dgm:prSet presAssocID="{C517E8BC-1C58-435B-BC3D-E4859F28F9DE}" presName="composite" presStyleCnt="0"/>
      <dgm:spPr/>
    </dgm:pt>
    <dgm:pt modelId="{6F212D0E-031F-4C50-94E8-2AAA6FF49298}" type="pres">
      <dgm:prSet presAssocID="{C517E8BC-1C58-435B-BC3D-E4859F28F9DE}" presName="bentUpArrow1" presStyleLbl="alignImgPlace1" presStyleIdx="2" presStyleCnt="4"/>
      <dgm:spPr/>
    </dgm:pt>
    <dgm:pt modelId="{26C1B6D0-FE33-4767-B3CF-8A95CE8057B0}" type="pres">
      <dgm:prSet presAssocID="{C517E8BC-1C58-435B-BC3D-E4859F28F9DE}" presName="ParentText" presStyleLbl="node1" presStyleIdx="2" presStyleCnt="5">
        <dgm:presLayoutVars>
          <dgm:chMax val="1"/>
          <dgm:chPref val="1"/>
          <dgm:bulletEnabled val="1"/>
        </dgm:presLayoutVars>
      </dgm:prSet>
      <dgm:spPr/>
    </dgm:pt>
    <dgm:pt modelId="{90E3DDDF-D16C-424B-9923-99B7BEBA5C28}" type="pres">
      <dgm:prSet presAssocID="{C517E8BC-1C58-435B-BC3D-E4859F28F9DE}" presName="ChildText" presStyleLbl="revTx" presStyleIdx="2" presStyleCnt="4">
        <dgm:presLayoutVars>
          <dgm:chMax val="0"/>
          <dgm:chPref val="0"/>
          <dgm:bulletEnabled val="1"/>
        </dgm:presLayoutVars>
      </dgm:prSet>
      <dgm:spPr/>
    </dgm:pt>
    <dgm:pt modelId="{7A6F25CE-0D2D-4079-8292-1A12984070E3}" type="pres">
      <dgm:prSet presAssocID="{DAEA4479-A072-47C9-92BC-242F63CEB669}" presName="sibTrans" presStyleCnt="0"/>
      <dgm:spPr/>
    </dgm:pt>
    <dgm:pt modelId="{C3799F3F-7219-4C28-9FE7-EF841356B62F}" type="pres">
      <dgm:prSet presAssocID="{0464DDBC-0CEF-49A7-A95D-0DF9E721973B}" presName="composite" presStyleCnt="0"/>
      <dgm:spPr/>
    </dgm:pt>
    <dgm:pt modelId="{7517EE04-6AAC-4721-A80E-8A4DFA48635B}" type="pres">
      <dgm:prSet presAssocID="{0464DDBC-0CEF-49A7-A95D-0DF9E721973B}" presName="bentUpArrow1" presStyleLbl="alignImgPlace1" presStyleIdx="3" presStyleCnt="4"/>
      <dgm:spPr/>
    </dgm:pt>
    <dgm:pt modelId="{420D9829-8F55-49DC-B7B3-4B41A856B34D}" type="pres">
      <dgm:prSet presAssocID="{0464DDBC-0CEF-49A7-A95D-0DF9E721973B}" presName="ParentText" presStyleLbl="node1" presStyleIdx="3" presStyleCnt="5">
        <dgm:presLayoutVars>
          <dgm:chMax val="1"/>
          <dgm:chPref val="1"/>
          <dgm:bulletEnabled val="1"/>
        </dgm:presLayoutVars>
      </dgm:prSet>
      <dgm:spPr/>
    </dgm:pt>
    <dgm:pt modelId="{E64ED4F3-FEC9-4C0A-9206-836A7427211F}" type="pres">
      <dgm:prSet presAssocID="{0464DDBC-0CEF-49A7-A95D-0DF9E721973B}" presName="ChildText" presStyleLbl="revTx" presStyleIdx="3" presStyleCnt="4">
        <dgm:presLayoutVars>
          <dgm:chMax val="0"/>
          <dgm:chPref val="0"/>
          <dgm:bulletEnabled val="1"/>
        </dgm:presLayoutVars>
      </dgm:prSet>
      <dgm:spPr/>
    </dgm:pt>
    <dgm:pt modelId="{22C3C438-8EFE-4381-815B-4C57CDFF083E}" type="pres">
      <dgm:prSet presAssocID="{B39304C3-039F-4AF5-9058-66927D51AA87}" presName="sibTrans" presStyleCnt="0"/>
      <dgm:spPr/>
    </dgm:pt>
    <dgm:pt modelId="{3D822E9F-7745-4824-A3AF-62FF69DA407F}" type="pres">
      <dgm:prSet presAssocID="{64EE9558-1B52-4755-A63A-C8FECDCF3431}" presName="composite" presStyleCnt="0"/>
      <dgm:spPr/>
    </dgm:pt>
    <dgm:pt modelId="{2FE58165-F285-43F7-AE7E-2A0CF1E3A371}" type="pres">
      <dgm:prSet presAssocID="{64EE9558-1B52-4755-A63A-C8FECDCF3431}" presName="ParentText" presStyleLbl="node1" presStyleIdx="4" presStyleCnt="5">
        <dgm:presLayoutVars>
          <dgm:chMax val="1"/>
          <dgm:chPref val="1"/>
          <dgm:bulletEnabled val="1"/>
        </dgm:presLayoutVars>
      </dgm:prSet>
      <dgm:spPr/>
    </dgm:pt>
  </dgm:ptLst>
  <dgm:cxnLst>
    <dgm:cxn modelId="{A3741E05-4084-41EC-AF71-1B1DB80B745B}" type="presOf" srcId="{C517E8BC-1C58-435B-BC3D-E4859F28F9DE}" destId="{26C1B6D0-FE33-4767-B3CF-8A95CE8057B0}" srcOrd="0" destOrd="0" presId="urn:microsoft.com/office/officeart/2005/8/layout/StepDownProcess"/>
    <dgm:cxn modelId="{EB761809-9F93-4ECF-8348-452BB911FAE8}" type="presOf" srcId="{0464DDBC-0CEF-49A7-A95D-0DF9E721973B}" destId="{420D9829-8F55-49DC-B7B3-4B41A856B34D}" srcOrd="0" destOrd="0" presId="urn:microsoft.com/office/officeart/2005/8/layout/StepDownProcess"/>
    <dgm:cxn modelId="{CE5A791D-F4DD-4ED0-860F-DAF7927936B4}" type="presOf" srcId="{4AAD8172-528F-4DF0-9040-705BBCDBFA07}" destId="{01D3D4CD-DD4C-420A-B958-19ACA5D3480C}" srcOrd="0" destOrd="0" presId="urn:microsoft.com/office/officeart/2005/8/layout/StepDownProcess"/>
    <dgm:cxn modelId="{26CD0B5F-5B73-42BE-A553-A9A33A461814}" type="presOf" srcId="{64EE9558-1B52-4755-A63A-C8FECDCF3431}" destId="{2FE58165-F285-43F7-AE7E-2A0CF1E3A371}" srcOrd="0" destOrd="0" presId="urn:microsoft.com/office/officeart/2005/8/layout/StepDownProcess"/>
    <dgm:cxn modelId="{3DDD9E6B-F20C-4DD7-9853-9EAA580FB094}" type="presOf" srcId="{56E74C47-B530-4AC1-9523-74B72F149DE1}" destId="{78F892CC-8D2D-4BA2-BB69-FB91A09C8413}" srcOrd="0" destOrd="0" presId="urn:microsoft.com/office/officeart/2005/8/layout/StepDownProcess"/>
    <dgm:cxn modelId="{8E9F0071-6622-4099-9BF3-028C457149D2}" srcId="{1E1B8993-E4BE-40A4-A0ED-13E85A0300BA}" destId="{56E74C47-B530-4AC1-9523-74B72F149DE1}" srcOrd="0" destOrd="0" parTransId="{D7FC4987-7D1B-4444-A335-A80C96472BDD}" sibTransId="{2501D825-0172-4C4F-94A7-399247ED6640}"/>
    <dgm:cxn modelId="{2D14A68C-52AB-4268-AC5E-F5601403C1A0}" type="presOf" srcId="{C67DB2F2-CA62-4BA7-82DB-6AF96703459D}" destId="{90E3DDDF-D16C-424B-9923-99B7BEBA5C28}" srcOrd="0" destOrd="0" presId="urn:microsoft.com/office/officeart/2005/8/layout/StepDownProcess"/>
    <dgm:cxn modelId="{A76B518E-2FF5-4DCB-A9B8-2A93AA6C5836}" srcId="{1E1B8993-E4BE-40A4-A0ED-13E85A0300BA}" destId="{C517E8BC-1C58-435B-BC3D-E4859F28F9DE}" srcOrd="2" destOrd="0" parTransId="{06608C48-F184-4607-BAD6-38286469436D}" sibTransId="{DAEA4479-A072-47C9-92BC-242F63CEB669}"/>
    <dgm:cxn modelId="{5451F493-7C25-46F2-B203-378BE747FC14}" srcId="{1E1B8993-E4BE-40A4-A0ED-13E85A0300BA}" destId="{0464DDBC-0CEF-49A7-A95D-0DF9E721973B}" srcOrd="3" destOrd="0" parTransId="{B3623BB9-9C8A-4E87-A23B-8F810B30E0F1}" sibTransId="{B39304C3-039F-4AF5-9058-66927D51AA87}"/>
    <dgm:cxn modelId="{276AA598-79A8-44DD-ACAB-050DD8C172C2}" type="presOf" srcId="{265B03F5-57A3-4DAF-B020-53F75817928B}" destId="{04289671-198D-457A-B608-DFA1A511A765}" srcOrd="0" destOrd="0" presId="urn:microsoft.com/office/officeart/2005/8/layout/StepDownProcess"/>
    <dgm:cxn modelId="{E94C39BD-0CB4-4990-AC55-052C6D54E7B2}" srcId="{1E1B8993-E4BE-40A4-A0ED-13E85A0300BA}" destId="{3E39C5F9-89D7-46E2-87BD-2E88190C5B68}" srcOrd="1" destOrd="0" parTransId="{80D16C6D-1EB0-48EE-9AB8-D491F044BB87}" sibTransId="{99E981D2-47BE-4407-864F-27E161F6DB7E}"/>
    <dgm:cxn modelId="{677593BE-5F78-45A2-A846-E73CF0A33587}" srcId="{C517E8BC-1C58-435B-BC3D-E4859F28F9DE}" destId="{C67DB2F2-CA62-4BA7-82DB-6AF96703459D}" srcOrd="0" destOrd="0" parTransId="{CC1DF7CD-FBC3-48D3-83AC-AF455CBFE62A}" sibTransId="{F19F196B-0F1F-4376-89A4-9EA2417BAE8F}"/>
    <dgm:cxn modelId="{78B713C9-DF9B-4D61-BD55-194CF5AF1033}" srcId="{3E39C5F9-89D7-46E2-87BD-2E88190C5B68}" destId="{4AAD8172-528F-4DF0-9040-705BBCDBFA07}" srcOrd="0" destOrd="0" parTransId="{B7C1B9B4-F2C8-480B-A8EA-0DD29DC7075D}" sibTransId="{9E184488-EB04-4AA5-AEAB-B0C05F900278}"/>
    <dgm:cxn modelId="{2DAE8AD7-18C4-42CD-9A9F-EE5C5FEB8AEA}" type="presOf" srcId="{1E1B8993-E4BE-40A4-A0ED-13E85A0300BA}" destId="{D337A3BD-5C7F-40F4-875E-E68F30FBED43}" srcOrd="0" destOrd="0" presId="urn:microsoft.com/office/officeart/2005/8/layout/StepDownProcess"/>
    <dgm:cxn modelId="{C322D6DF-D0FC-49FE-949E-E6F931C6E987}" type="presOf" srcId="{3E39C5F9-89D7-46E2-87BD-2E88190C5B68}" destId="{369CF66C-BC73-4BDF-BE58-52D94FF611E2}" srcOrd="0" destOrd="0" presId="urn:microsoft.com/office/officeart/2005/8/layout/StepDownProcess"/>
    <dgm:cxn modelId="{4E6646E1-FA1D-4182-B28B-6EDDCD4AD81D}" srcId="{1E1B8993-E4BE-40A4-A0ED-13E85A0300BA}" destId="{64EE9558-1B52-4755-A63A-C8FECDCF3431}" srcOrd="4" destOrd="0" parTransId="{2C4C48EC-19B3-462E-9EEE-2B629D8F7BCA}" sibTransId="{14303B96-A07E-475E-89C5-7864B0A93043}"/>
    <dgm:cxn modelId="{19C94EF5-B03D-4888-AAF4-10D3AE9C397C}" srcId="{56E74C47-B530-4AC1-9523-74B72F149DE1}" destId="{265B03F5-57A3-4DAF-B020-53F75817928B}" srcOrd="0" destOrd="0" parTransId="{49D7053B-776E-4745-AD91-132102716B6C}" sibTransId="{1A407677-DF46-46AA-A6F4-ECD2C5394A32}"/>
    <dgm:cxn modelId="{88942C0D-DA52-4F4B-BC3B-CBFBE563BCB4}" type="presParOf" srcId="{D337A3BD-5C7F-40F4-875E-E68F30FBED43}" destId="{F12A72FF-6FFF-401A-AD69-C40521464B24}" srcOrd="0" destOrd="0" presId="urn:microsoft.com/office/officeart/2005/8/layout/StepDownProcess"/>
    <dgm:cxn modelId="{92C1436B-FCEB-4B66-AFDA-94F0770C1EA3}" type="presParOf" srcId="{F12A72FF-6FFF-401A-AD69-C40521464B24}" destId="{094C327D-CD2C-4C6D-848B-95AAC1EF7C7B}" srcOrd="0" destOrd="0" presId="urn:microsoft.com/office/officeart/2005/8/layout/StepDownProcess"/>
    <dgm:cxn modelId="{0BF1B706-ED7B-40FA-9049-9C42512170CB}" type="presParOf" srcId="{F12A72FF-6FFF-401A-AD69-C40521464B24}" destId="{78F892CC-8D2D-4BA2-BB69-FB91A09C8413}" srcOrd="1" destOrd="0" presId="urn:microsoft.com/office/officeart/2005/8/layout/StepDownProcess"/>
    <dgm:cxn modelId="{6A4C512F-57DB-43FA-87D6-1B950F093A0E}" type="presParOf" srcId="{F12A72FF-6FFF-401A-AD69-C40521464B24}" destId="{04289671-198D-457A-B608-DFA1A511A765}" srcOrd="2" destOrd="0" presId="urn:microsoft.com/office/officeart/2005/8/layout/StepDownProcess"/>
    <dgm:cxn modelId="{A2F21520-CDD9-4672-9585-F31D1C6F97E9}" type="presParOf" srcId="{D337A3BD-5C7F-40F4-875E-E68F30FBED43}" destId="{5EC2F599-6307-43BC-8696-7706ECAD735B}" srcOrd="1" destOrd="0" presId="urn:microsoft.com/office/officeart/2005/8/layout/StepDownProcess"/>
    <dgm:cxn modelId="{9B816D87-7EA7-439B-AE15-B0AD42F2F510}" type="presParOf" srcId="{D337A3BD-5C7F-40F4-875E-E68F30FBED43}" destId="{D859C757-1356-4AB2-85DC-D63D6809EA0C}" srcOrd="2" destOrd="0" presId="urn:microsoft.com/office/officeart/2005/8/layout/StepDownProcess"/>
    <dgm:cxn modelId="{FF1756B7-C187-4343-9DB3-CE772675094F}" type="presParOf" srcId="{D859C757-1356-4AB2-85DC-D63D6809EA0C}" destId="{531429B1-16C8-44B0-9063-761283701473}" srcOrd="0" destOrd="0" presId="urn:microsoft.com/office/officeart/2005/8/layout/StepDownProcess"/>
    <dgm:cxn modelId="{D0B45C41-2156-4540-85E0-A044BCB41C22}" type="presParOf" srcId="{D859C757-1356-4AB2-85DC-D63D6809EA0C}" destId="{369CF66C-BC73-4BDF-BE58-52D94FF611E2}" srcOrd="1" destOrd="0" presId="urn:microsoft.com/office/officeart/2005/8/layout/StepDownProcess"/>
    <dgm:cxn modelId="{168834DD-7D7E-4070-8331-336CE8EBDA5C}" type="presParOf" srcId="{D859C757-1356-4AB2-85DC-D63D6809EA0C}" destId="{01D3D4CD-DD4C-420A-B958-19ACA5D3480C}" srcOrd="2" destOrd="0" presId="urn:microsoft.com/office/officeart/2005/8/layout/StepDownProcess"/>
    <dgm:cxn modelId="{AF45CDA6-3857-4B15-A869-5F2FFD045739}" type="presParOf" srcId="{D337A3BD-5C7F-40F4-875E-E68F30FBED43}" destId="{2AB89D86-F829-4F2A-A623-EC7520EF1ED1}" srcOrd="3" destOrd="0" presId="urn:microsoft.com/office/officeart/2005/8/layout/StepDownProcess"/>
    <dgm:cxn modelId="{785ED615-2B57-4D31-8B34-9051423923F9}" type="presParOf" srcId="{D337A3BD-5C7F-40F4-875E-E68F30FBED43}" destId="{58DD4472-76B0-4FEA-83EE-7B4533897915}" srcOrd="4" destOrd="0" presId="urn:microsoft.com/office/officeart/2005/8/layout/StepDownProcess"/>
    <dgm:cxn modelId="{916B655E-8983-4624-ACF6-368B3EF28D74}" type="presParOf" srcId="{58DD4472-76B0-4FEA-83EE-7B4533897915}" destId="{6F212D0E-031F-4C50-94E8-2AAA6FF49298}" srcOrd="0" destOrd="0" presId="urn:microsoft.com/office/officeart/2005/8/layout/StepDownProcess"/>
    <dgm:cxn modelId="{59D5D691-E785-464B-8963-174DF9CFD67D}" type="presParOf" srcId="{58DD4472-76B0-4FEA-83EE-7B4533897915}" destId="{26C1B6D0-FE33-4767-B3CF-8A95CE8057B0}" srcOrd="1" destOrd="0" presId="urn:microsoft.com/office/officeart/2005/8/layout/StepDownProcess"/>
    <dgm:cxn modelId="{1FA12533-CF33-4D85-BB60-A0961379EBD1}" type="presParOf" srcId="{58DD4472-76B0-4FEA-83EE-7B4533897915}" destId="{90E3DDDF-D16C-424B-9923-99B7BEBA5C28}" srcOrd="2" destOrd="0" presId="urn:microsoft.com/office/officeart/2005/8/layout/StepDownProcess"/>
    <dgm:cxn modelId="{157A0342-EDAE-4C7D-BF58-11B9E4A15209}" type="presParOf" srcId="{D337A3BD-5C7F-40F4-875E-E68F30FBED43}" destId="{7A6F25CE-0D2D-4079-8292-1A12984070E3}" srcOrd="5" destOrd="0" presId="urn:microsoft.com/office/officeart/2005/8/layout/StepDownProcess"/>
    <dgm:cxn modelId="{DF28AA8B-FCAD-44E5-8248-9F67D2B532E2}" type="presParOf" srcId="{D337A3BD-5C7F-40F4-875E-E68F30FBED43}" destId="{C3799F3F-7219-4C28-9FE7-EF841356B62F}" srcOrd="6" destOrd="0" presId="urn:microsoft.com/office/officeart/2005/8/layout/StepDownProcess"/>
    <dgm:cxn modelId="{6C49EDF5-F942-4F4B-9815-C792814B3006}" type="presParOf" srcId="{C3799F3F-7219-4C28-9FE7-EF841356B62F}" destId="{7517EE04-6AAC-4721-A80E-8A4DFA48635B}" srcOrd="0" destOrd="0" presId="urn:microsoft.com/office/officeart/2005/8/layout/StepDownProcess"/>
    <dgm:cxn modelId="{6D322525-BEF6-4A07-9C5D-276F93A56D1C}" type="presParOf" srcId="{C3799F3F-7219-4C28-9FE7-EF841356B62F}" destId="{420D9829-8F55-49DC-B7B3-4B41A856B34D}" srcOrd="1" destOrd="0" presId="urn:microsoft.com/office/officeart/2005/8/layout/StepDownProcess"/>
    <dgm:cxn modelId="{8627F130-C1C1-4F3E-8648-F4B46B989CF5}" type="presParOf" srcId="{C3799F3F-7219-4C28-9FE7-EF841356B62F}" destId="{E64ED4F3-FEC9-4C0A-9206-836A7427211F}" srcOrd="2" destOrd="0" presId="urn:microsoft.com/office/officeart/2005/8/layout/StepDownProcess"/>
    <dgm:cxn modelId="{A97AD0A1-C803-46CE-95B8-507FBE66C4F4}" type="presParOf" srcId="{D337A3BD-5C7F-40F4-875E-E68F30FBED43}" destId="{22C3C438-8EFE-4381-815B-4C57CDFF083E}" srcOrd="7" destOrd="0" presId="urn:microsoft.com/office/officeart/2005/8/layout/StepDownProcess"/>
    <dgm:cxn modelId="{79CDF5D9-2D43-4056-A18E-BCFAAA55045D}" type="presParOf" srcId="{D337A3BD-5C7F-40F4-875E-E68F30FBED43}" destId="{3D822E9F-7745-4824-A3AF-62FF69DA407F}" srcOrd="8" destOrd="0" presId="urn:microsoft.com/office/officeart/2005/8/layout/StepDownProcess"/>
    <dgm:cxn modelId="{FF62AF70-6BB4-4147-AFA7-F703C1B29190}" type="presParOf" srcId="{3D822E9F-7745-4824-A3AF-62FF69DA407F}" destId="{2FE58165-F285-43F7-AE7E-2A0CF1E3A371}"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98B28C-7E65-4A50-A285-5EB125BA0CD7}">
      <dsp:nvSpPr>
        <dsp:cNvPr id="0" name=""/>
        <dsp:cNvSpPr/>
      </dsp:nvSpPr>
      <dsp:spPr>
        <a:xfrm>
          <a:off x="2564850" y="1912579"/>
          <a:ext cx="2337596" cy="2337596"/>
        </a:xfrm>
        <a:prstGeom prst="gear9">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Comprehension </a:t>
          </a:r>
        </a:p>
      </dsp:txBody>
      <dsp:txXfrm>
        <a:off x="3034811" y="2460150"/>
        <a:ext cx="1397674" cy="1201572"/>
      </dsp:txXfrm>
    </dsp:sp>
    <dsp:sp modelId="{14BF5624-86A8-4554-9AAF-F6ABDC2F2E62}">
      <dsp:nvSpPr>
        <dsp:cNvPr id="0" name=""/>
        <dsp:cNvSpPr/>
      </dsp:nvSpPr>
      <dsp:spPr>
        <a:xfrm>
          <a:off x="1077288" y="1427719"/>
          <a:ext cx="1700070" cy="1700070"/>
        </a:xfrm>
        <a:prstGeom prst="gear6">
          <a:avLst/>
        </a:prstGeom>
        <a:solidFill>
          <a:schemeClr val="accent4">
            <a:hueOff val="557484"/>
            <a:satOff val="11831"/>
            <a:lumOff val="39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Fluency</a:t>
          </a:r>
        </a:p>
      </dsp:txBody>
      <dsp:txXfrm>
        <a:off x="1505286" y="1858304"/>
        <a:ext cx="844074" cy="838900"/>
      </dsp:txXfrm>
    </dsp:sp>
    <dsp:sp modelId="{AF059F3B-9844-4EE7-856A-5C4BCC9B1F27}">
      <dsp:nvSpPr>
        <dsp:cNvPr id="0" name=""/>
        <dsp:cNvSpPr/>
      </dsp:nvSpPr>
      <dsp:spPr>
        <a:xfrm rot="20700000">
          <a:off x="2332923" y="606683"/>
          <a:ext cx="1665722" cy="1665722"/>
        </a:xfrm>
        <a:prstGeom prst="gear6">
          <a:avLst/>
        </a:prstGeom>
        <a:solidFill>
          <a:schemeClr val="accent4">
            <a:hueOff val="1114968"/>
            <a:satOff val="23662"/>
            <a:lumOff val="78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Decoding</a:t>
          </a:r>
        </a:p>
      </dsp:txBody>
      <dsp:txXfrm rot="-20700000">
        <a:off x="2698264" y="972025"/>
        <a:ext cx="935038" cy="935038"/>
      </dsp:txXfrm>
    </dsp:sp>
    <dsp:sp modelId="{24E81B61-0A24-404E-B103-D7BDBF4BCB41}">
      <dsp:nvSpPr>
        <dsp:cNvPr id="0" name=""/>
        <dsp:cNvSpPr/>
      </dsp:nvSpPr>
      <dsp:spPr>
        <a:xfrm>
          <a:off x="2385717" y="1559492"/>
          <a:ext cx="2992123" cy="2992123"/>
        </a:xfrm>
        <a:prstGeom prst="circularArrow">
          <a:avLst>
            <a:gd name="adj1" fmla="val 4688"/>
            <a:gd name="adj2" fmla="val 299029"/>
            <a:gd name="adj3" fmla="val 2517550"/>
            <a:gd name="adj4" fmla="val 15858298"/>
            <a:gd name="adj5" fmla="val 5469"/>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1038F0D-9EF6-410A-91A1-B3B8EB55CE35}">
      <dsp:nvSpPr>
        <dsp:cNvPr id="0" name=""/>
        <dsp:cNvSpPr/>
      </dsp:nvSpPr>
      <dsp:spPr>
        <a:xfrm>
          <a:off x="903714" y="983655"/>
          <a:ext cx="2173965" cy="2173965"/>
        </a:xfrm>
        <a:prstGeom prst="leftCircularArrow">
          <a:avLst>
            <a:gd name="adj1" fmla="val 6452"/>
            <a:gd name="adj2" fmla="val 429999"/>
            <a:gd name="adj3" fmla="val 10489124"/>
            <a:gd name="adj4" fmla="val 14837806"/>
            <a:gd name="adj5" fmla="val 7527"/>
          </a:avLst>
        </a:prstGeom>
        <a:solidFill>
          <a:schemeClr val="accent4">
            <a:hueOff val="557484"/>
            <a:satOff val="11831"/>
            <a:lumOff val="39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B037C0-1AEC-439F-A2F0-FA4DBE02951C}">
      <dsp:nvSpPr>
        <dsp:cNvPr id="0" name=""/>
        <dsp:cNvSpPr/>
      </dsp:nvSpPr>
      <dsp:spPr>
        <a:xfrm>
          <a:off x="1771708" y="-177914"/>
          <a:ext cx="2343972" cy="2343972"/>
        </a:xfrm>
        <a:prstGeom prst="circularArrow">
          <a:avLst>
            <a:gd name="adj1" fmla="val 5984"/>
            <a:gd name="adj2" fmla="val 394124"/>
            <a:gd name="adj3" fmla="val 13313824"/>
            <a:gd name="adj4" fmla="val 10508221"/>
            <a:gd name="adj5" fmla="val 6981"/>
          </a:avLst>
        </a:prstGeom>
        <a:solidFill>
          <a:schemeClr val="accent4">
            <a:hueOff val="1114968"/>
            <a:satOff val="23662"/>
            <a:lumOff val="785"/>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492DE1-2A95-44F8-9C7F-46FBA834FF71}">
      <dsp:nvSpPr>
        <dsp:cNvPr id="0" name=""/>
        <dsp:cNvSpPr/>
      </dsp:nvSpPr>
      <dsp:spPr>
        <a:xfrm>
          <a:off x="668654" y="0"/>
          <a:ext cx="7578090" cy="3778250"/>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D1D25B-A958-4DB0-AB11-6F397A8A66D4}">
      <dsp:nvSpPr>
        <dsp:cNvPr id="0" name=""/>
        <dsp:cNvSpPr/>
      </dsp:nvSpPr>
      <dsp:spPr>
        <a:xfrm>
          <a:off x="4462" y="1133475"/>
          <a:ext cx="2146138" cy="1511300"/>
        </a:xfrm>
        <a:prstGeom prst="round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Model </a:t>
          </a:r>
        </a:p>
      </dsp:txBody>
      <dsp:txXfrm>
        <a:off x="78238" y="1207251"/>
        <a:ext cx="1998586" cy="1363748"/>
      </dsp:txXfrm>
    </dsp:sp>
    <dsp:sp modelId="{7DC225FB-58B2-40F0-960F-C778A5D4610C}">
      <dsp:nvSpPr>
        <dsp:cNvPr id="0" name=""/>
        <dsp:cNvSpPr/>
      </dsp:nvSpPr>
      <dsp:spPr>
        <a:xfrm>
          <a:off x="2257907" y="1133475"/>
          <a:ext cx="2146138" cy="1511300"/>
        </a:xfrm>
        <a:prstGeom prst="roundRect">
          <a:avLst/>
        </a:prstGeom>
        <a:solidFill>
          <a:schemeClr val="accent4">
            <a:hueOff val="371656"/>
            <a:satOff val="7887"/>
            <a:lumOff val="26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Survey the text</a:t>
          </a:r>
        </a:p>
      </dsp:txBody>
      <dsp:txXfrm>
        <a:off x="2331683" y="1207251"/>
        <a:ext cx="1998586" cy="1363748"/>
      </dsp:txXfrm>
    </dsp:sp>
    <dsp:sp modelId="{1F17514F-B63A-4B02-9A1D-4344329F6183}">
      <dsp:nvSpPr>
        <dsp:cNvPr id="0" name=""/>
        <dsp:cNvSpPr/>
      </dsp:nvSpPr>
      <dsp:spPr>
        <a:xfrm>
          <a:off x="4511353" y="1133475"/>
          <a:ext cx="2146138" cy="1511300"/>
        </a:xfrm>
        <a:prstGeom prst="roundRect">
          <a:avLst/>
        </a:prstGeom>
        <a:solidFill>
          <a:schemeClr val="accent4">
            <a:hueOff val="743312"/>
            <a:satOff val="15775"/>
            <a:lumOff val="523"/>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Demonstrate how to and support practice</a:t>
          </a:r>
        </a:p>
      </dsp:txBody>
      <dsp:txXfrm>
        <a:off x="4585129" y="1207251"/>
        <a:ext cx="1998586" cy="1363748"/>
      </dsp:txXfrm>
    </dsp:sp>
    <dsp:sp modelId="{50CC6E98-0346-4A97-9508-84C1F65EB870}">
      <dsp:nvSpPr>
        <dsp:cNvPr id="0" name=""/>
        <dsp:cNvSpPr/>
      </dsp:nvSpPr>
      <dsp:spPr>
        <a:xfrm>
          <a:off x="6764799" y="1133475"/>
          <a:ext cx="2146138" cy="1511300"/>
        </a:xfrm>
        <a:prstGeom prst="roundRect">
          <a:avLst/>
        </a:prstGeom>
        <a:solidFill>
          <a:schemeClr val="accent4">
            <a:hueOff val="1114968"/>
            <a:satOff val="23662"/>
            <a:lumOff val="78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More practice</a:t>
          </a:r>
        </a:p>
        <a:p>
          <a:pPr marL="0" lvl="0" indent="0" algn="ctr" defTabSz="844550">
            <a:lnSpc>
              <a:spcPct val="90000"/>
            </a:lnSpc>
            <a:spcBef>
              <a:spcPct val="0"/>
            </a:spcBef>
            <a:spcAft>
              <a:spcPct val="35000"/>
            </a:spcAft>
            <a:buNone/>
          </a:pPr>
          <a:r>
            <a:rPr lang="en-US" sz="1900" kern="1200" dirty="0"/>
            <a:t>(children working together)</a:t>
          </a:r>
        </a:p>
      </dsp:txBody>
      <dsp:txXfrm>
        <a:off x="6838575" y="1207251"/>
        <a:ext cx="1998586" cy="13637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3671C9-420A-449E-A20A-5F5CC24D21B3}">
      <dsp:nvSpPr>
        <dsp:cNvPr id="0" name=""/>
        <dsp:cNvSpPr/>
      </dsp:nvSpPr>
      <dsp:spPr>
        <a:xfrm rot="5400000">
          <a:off x="6100231" y="-2265444"/>
          <a:ext cx="1647750" cy="6596817"/>
        </a:xfrm>
        <a:prstGeom prst="round2SameRect">
          <a:avLst/>
        </a:prstGeom>
        <a:solidFill>
          <a:schemeClr val="accent4">
            <a:tint val="40000"/>
            <a:alpha val="90000"/>
            <a:hueOff val="0"/>
            <a:satOff val="0"/>
            <a:lumOff val="0"/>
            <a:alphaOff val="0"/>
          </a:schemeClr>
        </a:solidFill>
        <a:ln w="15875"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90000"/>
            </a:lnSpc>
            <a:spcBef>
              <a:spcPct val="0"/>
            </a:spcBef>
            <a:spcAft>
              <a:spcPct val="15000"/>
            </a:spcAft>
            <a:buChar char="•"/>
          </a:pPr>
          <a:r>
            <a:rPr lang="en-US" sz="3200" kern="1200" dirty="0"/>
            <a:t>Key punctuation – full stops, commas</a:t>
          </a:r>
        </a:p>
        <a:p>
          <a:pPr marL="285750" lvl="1" indent="-285750" algn="l" defTabSz="1422400">
            <a:lnSpc>
              <a:spcPct val="90000"/>
            </a:lnSpc>
            <a:spcBef>
              <a:spcPct val="0"/>
            </a:spcBef>
            <a:spcAft>
              <a:spcPct val="15000"/>
            </a:spcAft>
            <a:buChar char="•"/>
          </a:pPr>
          <a:r>
            <a:rPr lang="en-US" sz="3200" kern="1200" dirty="0"/>
            <a:t>Run on lines</a:t>
          </a:r>
        </a:p>
      </dsp:txBody>
      <dsp:txXfrm rot="-5400000">
        <a:off x="3625698" y="289526"/>
        <a:ext cx="6516380" cy="1486876"/>
      </dsp:txXfrm>
    </dsp:sp>
    <dsp:sp modelId="{02D7A78F-321D-466C-989C-C461ACDCF41E}">
      <dsp:nvSpPr>
        <dsp:cNvPr id="0" name=""/>
        <dsp:cNvSpPr/>
      </dsp:nvSpPr>
      <dsp:spPr>
        <a:xfrm>
          <a:off x="0" y="3120"/>
          <a:ext cx="3625697" cy="2059688"/>
        </a:xfrm>
        <a:prstGeom prst="round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kern="1200" dirty="0"/>
            <a:t>Learning where to pause (and breathe)</a:t>
          </a:r>
        </a:p>
      </dsp:txBody>
      <dsp:txXfrm>
        <a:off x="100546" y="103666"/>
        <a:ext cx="3424605" cy="1858596"/>
      </dsp:txXfrm>
    </dsp:sp>
    <dsp:sp modelId="{6EE823CC-2524-4825-82BB-7CCBCF48744C}">
      <dsp:nvSpPr>
        <dsp:cNvPr id="0" name=""/>
        <dsp:cNvSpPr/>
      </dsp:nvSpPr>
      <dsp:spPr>
        <a:xfrm rot="5400000">
          <a:off x="6185243" y="-102771"/>
          <a:ext cx="1647750" cy="6596817"/>
        </a:xfrm>
        <a:prstGeom prst="round2SameRect">
          <a:avLst/>
        </a:prstGeom>
        <a:solidFill>
          <a:schemeClr val="accent4">
            <a:tint val="40000"/>
            <a:alpha val="90000"/>
            <a:hueOff val="559048"/>
            <a:satOff val="13356"/>
            <a:lumOff val="817"/>
            <a:alphaOff val="0"/>
          </a:schemeClr>
        </a:solidFill>
        <a:ln w="15875" cap="rnd" cmpd="sng" algn="ctr">
          <a:solidFill>
            <a:schemeClr val="accent4">
              <a:tint val="40000"/>
              <a:alpha val="90000"/>
              <a:hueOff val="559048"/>
              <a:satOff val="13356"/>
              <a:lumOff val="8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90000"/>
            </a:lnSpc>
            <a:spcBef>
              <a:spcPct val="0"/>
            </a:spcBef>
            <a:spcAft>
              <a:spcPct val="15000"/>
            </a:spcAft>
            <a:buChar char="•"/>
          </a:pPr>
          <a:r>
            <a:rPr lang="en-US" sz="3200" kern="1200" dirty="0"/>
            <a:t>‘Chunked’ text – adverbials, noun phrases, clauses</a:t>
          </a:r>
        </a:p>
        <a:p>
          <a:pPr marL="285750" lvl="1" indent="-285750" algn="l" defTabSz="1422400">
            <a:lnSpc>
              <a:spcPct val="90000"/>
            </a:lnSpc>
            <a:spcBef>
              <a:spcPct val="0"/>
            </a:spcBef>
            <a:spcAft>
              <a:spcPct val="15000"/>
            </a:spcAft>
            <a:buChar char="•"/>
          </a:pPr>
          <a:r>
            <a:rPr lang="en-US" sz="3200" kern="1200" dirty="0"/>
            <a:t>Learning to read text in units</a:t>
          </a:r>
        </a:p>
      </dsp:txBody>
      <dsp:txXfrm rot="-5400000">
        <a:off x="3710710" y="2452199"/>
        <a:ext cx="6516380" cy="1486876"/>
      </dsp:txXfrm>
    </dsp:sp>
    <dsp:sp modelId="{1BBCD60C-F1A7-4F7A-A7AA-08D3E77F1A31}">
      <dsp:nvSpPr>
        <dsp:cNvPr id="0" name=""/>
        <dsp:cNvSpPr/>
      </dsp:nvSpPr>
      <dsp:spPr>
        <a:xfrm>
          <a:off x="0" y="2165793"/>
          <a:ext cx="3710710" cy="2059688"/>
        </a:xfrm>
        <a:prstGeom prst="roundRect">
          <a:avLst/>
        </a:prstGeom>
        <a:solidFill>
          <a:schemeClr val="accent4">
            <a:hueOff val="557484"/>
            <a:satOff val="11831"/>
            <a:lumOff val="392"/>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kern="1200" dirty="0"/>
            <a:t>Reading in meaningful sections</a:t>
          </a:r>
        </a:p>
      </dsp:txBody>
      <dsp:txXfrm>
        <a:off x="100546" y="2266339"/>
        <a:ext cx="3509618" cy="1858596"/>
      </dsp:txXfrm>
    </dsp:sp>
    <dsp:sp modelId="{6E25CBC0-7327-4FCA-B655-1D84B12E989C}">
      <dsp:nvSpPr>
        <dsp:cNvPr id="0" name=""/>
        <dsp:cNvSpPr/>
      </dsp:nvSpPr>
      <dsp:spPr>
        <a:xfrm rot="5400000">
          <a:off x="6185243" y="2059901"/>
          <a:ext cx="1647750" cy="6596817"/>
        </a:xfrm>
        <a:prstGeom prst="round2SameRect">
          <a:avLst/>
        </a:prstGeom>
        <a:solidFill>
          <a:schemeClr val="accent4">
            <a:tint val="40000"/>
            <a:alpha val="90000"/>
            <a:hueOff val="1118095"/>
            <a:satOff val="26713"/>
            <a:lumOff val="1633"/>
            <a:alphaOff val="0"/>
          </a:schemeClr>
        </a:solidFill>
        <a:ln w="15875" cap="rnd" cmpd="sng" algn="ctr">
          <a:solidFill>
            <a:schemeClr val="accent4">
              <a:tint val="40000"/>
              <a:alpha val="90000"/>
              <a:hueOff val="1118095"/>
              <a:satOff val="26713"/>
              <a:lumOff val="163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Other punctuation marks – question marks, exclamation marks etc.</a:t>
          </a:r>
        </a:p>
        <a:p>
          <a:pPr marL="228600" lvl="1" indent="-228600" algn="l" defTabSz="1066800">
            <a:lnSpc>
              <a:spcPct val="90000"/>
            </a:lnSpc>
            <a:spcBef>
              <a:spcPct val="0"/>
            </a:spcBef>
            <a:spcAft>
              <a:spcPct val="15000"/>
            </a:spcAft>
            <a:buChar char="•"/>
          </a:pPr>
          <a:r>
            <a:rPr lang="en-US" sz="2400" kern="1200" dirty="0"/>
            <a:t>Text marking – italics, bold print</a:t>
          </a:r>
        </a:p>
        <a:p>
          <a:pPr marL="228600" lvl="1" indent="-228600" algn="l" defTabSz="1066800">
            <a:lnSpc>
              <a:spcPct val="90000"/>
            </a:lnSpc>
            <a:spcBef>
              <a:spcPct val="0"/>
            </a:spcBef>
            <a:spcAft>
              <a:spcPct val="15000"/>
            </a:spcAft>
            <a:buChar char="•"/>
          </a:pPr>
          <a:r>
            <a:rPr lang="en-US" sz="2400" kern="1200" dirty="0"/>
            <a:t>Speech verbs</a:t>
          </a:r>
        </a:p>
        <a:p>
          <a:pPr marL="228600" lvl="1" indent="-228600" algn="l" defTabSz="1066800">
            <a:lnSpc>
              <a:spcPct val="90000"/>
            </a:lnSpc>
            <a:spcBef>
              <a:spcPct val="0"/>
            </a:spcBef>
            <a:spcAft>
              <a:spcPct val="15000"/>
            </a:spcAft>
            <a:buChar char="•"/>
          </a:pPr>
          <a:r>
            <a:rPr lang="en-US" sz="2400" kern="1200" dirty="0"/>
            <a:t>Dialogue</a:t>
          </a:r>
        </a:p>
      </dsp:txBody>
      <dsp:txXfrm rot="-5400000">
        <a:off x="3710710" y="4614872"/>
        <a:ext cx="6516380" cy="1486876"/>
      </dsp:txXfrm>
    </dsp:sp>
    <dsp:sp modelId="{F0618985-A4FC-42B1-B978-226C52C07F00}">
      <dsp:nvSpPr>
        <dsp:cNvPr id="0" name=""/>
        <dsp:cNvSpPr/>
      </dsp:nvSpPr>
      <dsp:spPr>
        <a:xfrm>
          <a:off x="0" y="4328466"/>
          <a:ext cx="3710710" cy="2059688"/>
        </a:xfrm>
        <a:prstGeom prst="roundRect">
          <a:avLst/>
        </a:prstGeom>
        <a:solidFill>
          <a:schemeClr val="accent4">
            <a:hueOff val="1114968"/>
            <a:satOff val="23662"/>
            <a:lumOff val="78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kern="1200" dirty="0"/>
            <a:t>Learning to be expressive</a:t>
          </a:r>
        </a:p>
      </dsp:txBody>
      <dsp:txXfrm>
        <a:off x="100546" y="4429012"/>
        <a:ext cx="3509618" cy="18585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C327D-CD2C-4C6D-848B-95AAC1EF7C7B}">
      <dsp:nvSpPr>
        <dsp:cNvPr id="0" name=""/>
        <dsp:cNvSpPr/>
      </dsp:nvSpPr>
      <dsp:spPr>
        <a:xfrm rot="5400000">
          <a:off x="2071275" y="1065130"/>
          <a:ext cx="926967" cy="1055319"/>
        </a:xfrm>
        <a:prstGeom prst="bentUpArrow">
          <a:avLst>
            <a:gd name="adj1" fmla="val 32840"/>
            <a:gd name="adj2" fmla="val 25000"/>
            <a:gd name="adj3" fmla="val 35780"/>
          </a:avLst>
        </a:prstGeom>
        <a:solidFill>
          <a:schemeClr val="accent6">
            <a:tint val="40000"/>
            <a:hueOff val="0"/>
            <a:satOff val="0"/>
            <a:lumOff val="0"/>
            <a:alphaOff val="0"/>
          </a:schemeClr>
        </a:solidFill>
        <a:ln w="15875"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F892CC-8D2D-4BA2-BB69-FB91A09C8413}">
      <dsp:nvSpPr>
        <dsp:cNvPr id="0" name=""/>
        <dsp:cNvSpPr/>
      </dsp:nvSpPr>
      <dsp:spPr>
        <a:xfrm>
          <a:off x="1825685" y="37568"/>
          <a:ext cx="1560467" cy="1092276"/>
        </a:xfrm>
        <a:prstGeom prst="roundRect">
          <a:avLst>
            <a:gd name="adj" fmla="val 16670"/>
          </a:avLst>
        </a:prstGeom>
        <a:solidFill>
          <a:schemeClr val="lt1">
            <a:hueOff val="0"/>
            <a:satOff val="0"/>
            <a:lumOff val="0"/>
            <a:alphaOff val="0"/>
          </a:schemeClr>
        </a:solidFill>
        <a:ln w="15875"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Read the text </a:t>
          </a:r>
          <a:r>
            <a:rPr lang="en-US" sz="1300" b="1" i="1" kern="1200" dirty="0"/>
            <a:t>to</a:t>
          </a:r>
          <a:r>
            <a:rPr lang="en-US" sz="1300" kern="1200" dirty="0"/>
            <a:t> the group</a:t>
          </a:r>
        </a:p>
      </dsp:txBody>
      <dsp:txXfrm>
        <a:off x="1879015" y="90898"/>
        <a:ext cx="1453807" cy="985616"/>
      </dsp:txXfrm>
    </dsp:sp>
    <dsp:sp modelId="{04289671-198D-457A-B608-DFA1A511A765}">
      <dsp:nvSpPr>
        <dsp:cNvPr id="0" name=""/>
        <dsp:cNvSpPr/>
      </dsp:nvSpPr>
      <dsp:spPr>
        <a:xfrm>
          <a:off x="3386153" y="141742"/>
          <a:ext cx="1134935" cy="882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Step 1</a:t>
          </a:r>
        </a:p>
      </dsp:txBody>
      <dsp:txXfrm>
        <a:off x="3386153" y="141742"/>
        <a:ext cx="1134935" cy="882826"/>
      </dsp:txXfrm>
    </dsp:sp>
    <dsp:sp modelId="{531429B1-16C8-44B0-9063-761283701473}">
      <dsp:nvSpPr>
        <dsp:cNvPr id="0" name=""/>
        <dsp:cNvSpPr/>
      </dsp:nvSpPr>
      <dsp:spPr>
        <a:xfrm rot="5400000">
          <a:off x="3365069" y="2292118"/>
          <a:ext cx="926967" cy="1055319"/>
        </a:xfrm>
        <a:prstGeom prst="bentUpArrow">
          <a:avLst>
            <a:gd name="adj1" fmla="val 32840"/>
            <a:gd name="adj2" fmla="val 25000"/>
            <a:gd name="adj3" fmla="val 35780"/>
          </a:avLst>
        </a:prstGeom>
        <a:solidFill>
          <a:schemeClr val="accent6">
            <a:tint val="40000"/>
            <a:hueOff val="0"/>
            <a:satOff val="0"/>
            <a:lumOff val="0"/>
            <a:alphaOff val="0"/>
          </a:schemeClr>
        </a:solidFill>
        <a:ln w="15875"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9CF66C-BC73-4BDF-BE58-52D94FF611E2}">
      <dsp:nvSpPr>
        <dsp:cNvPr id="0" name=""/>
        <dsp:cNvSpPr/>
      </dsp:nvSpPr>
      <dsp:spPr>
        <a:xfrm>
          <a:off x="3119479" y="1264556"/>
          <a:ext cx="1560467" cy="1092276"/>
        </a:xfrm>
        <a:prstGeom prst="roundRect">
          <a:avLst>
            <a:gd name="adj" fmla="val 16670"/>
          </a:avLst>
        </a:prstGeom>
        <a:solidFill>
          <a:schemeClr val="lt1">
            <a:hueOff val="0"/>
            <a:satOff val="0"/>
            <a:lumOff val="0"/>
            <a:alphaOff val="0"/>
          </a:schemeClr>
        </a:solidFill>
        <a:ln w="15875"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Survey the text – point out the clues</a:t>
          </a:r>
        </a:p>
      </dsp:txBody>
      <dsp:txXfrm>
        <a:off x="3172809" y="1317886"/>
        <a:ext cx="1453807" cy="985616"/>
      </dsp:txXfrm>
    </dsp:sp>
    <dsp:sp modelId="{01D3D4CD-DD4C-420A-B958-19ACA5D3480C}">
      <dsp:nvSpPr>
        <dsp:cNvPr id="0" name=""/>
        <dsp:cNvSpPr/>
      </dsp:nvSpPr>
      <dsp:spPr>
        <a:xfrm>
          <a:off x="4679946" y="1368729"/>
          <a:ext cx="1134935" cy="882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Step 2 </a:t>
          </a:r>
        </a:p>
      </dsp:txBody>
      <dsp:txXfrm>
        <a:off x="4679946" y="1368729"/>
        <a:ext cx="1134935" cy="882826"/>
      </dsp:txXfrm>
    </dsp:sp>
    <dsp:sp modelId="{6F212D0E-031F-4C50-94E8-2AAA6FF49298}">
      <dsp:nvSpPr>
        <dsp:cNvPr id="0" name=""/>
        <dsp:cNvSpPr/>
      </dsp:nvSpPr>
      <dsp:spPr>
        <a:xfrm rot="5400000">
          <a:off x="4658862" y="3519105"/>
          <a:ext cx="926967" cy="1055319"/>
        </a:xfrm>
        <a:prstGeom prst="bentUpArrow">
          <a:avLst>
            <a:gd name="adj1" fmla="val 32840"/>
            <a:gd name="adj2" fmla="val 25000"/>
            <a:gd name="adj3" fmla="val 35780"/>
          </a:avLst>
        </a:prstGeom>
        <a:solidFill>
          <a:schemeClr val="accent6">
            <a:tint val="40000"/>
            <a:hueOff val="0"/>
            <a:satOff val="0"/>
            <a:lumOff val="0"/>
            <a:alphaOff val="0"/>
          </a:schemeClr>
        </a:solidFill>
        <a:ln w="15875"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C1B6D0-FE33-4767-B3CF-8A95CE8057B0}">
      <dsp:nvSpPr>
        <dsp:cNvPr id="0" name=""/>
        <dsp:cNvSpPr/>
      </dsp:nvSpPr>
      <dsp:spPr>
        <a:xfrm>
          <a:off x="4413272" y="2491543"/>
          <a:ext cx="1560467" cy="1092276"/>
        </a:xfrm>
        <a:prstGeom prst="roundRect">
          <a:avLst>
            <a:gd name="adj" fmla="val 16670"/>
          </a:avLst>
        </a:prstGeom>
        <a:solidFill>
          <a:schemeClr val="lt1">
            <a:hueOff val="0"/>
            <a:satOff val="0"/>
            <a:lumOff val="0"/>
            <a:alphaOff val="0"/>
          </a:schemeClr>
        </a:solidFill>
        <a:ln w="15875"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Re-read the text </a:t>
          </a:r>
          <a:r>
            <a:rPr lang="en-US" sz="1300" b="1" i="1" kern="1200" dirty="0"/>
            <a:t>to</a:t>
          </a:r>
          <a:r>
            <a:rPr lang="en-US" sz="1300" kern="1200" dirty="0"/>
            <a:t> the group</a:t>
          </a:r>
        </a:p>
      </dsp:txBody>
      <dsp:txXfrm>
        <a:off x="4466602" y="2544873"/>
        <a:ext cx="1453807" cy="985616"/>
      </dsp:txXfrm>
    </dsp:sp>
    <dsp:sp modelId="{90E3DDDF-D16C-424B-9923-99B7BEBA5C28}">
      <dsp:nvSpPr>
        <dsp:cNvPr id="0" name=""/>
        <dsp:cNvSpPr/>
      </dsp:nvSpPr>
      <dsp:spPr>
        <a:xfrm>
          <a:off x="5973740" y="2595716"/>
          <a:ext cx="1134935" cy="882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Step 3  </a:t>
          </a:r>
        </a:p>
      </dsp:txBody>
      <dsp:txXfrm>
        <a:off x="5973740" y="2595716"/>
        <a:ext cx="1134935" cy="882826"/>
      </dsp:txXfrm>
    </dsp:sp>
    <dsp:sp modelId="{7517EE04-6AAC-4721-A80E-8A4DFA48635B}">
      <dsp:nvSpPr>
        <dsp:cNvPr id="0" name=""/>
        <dsp:cNvSpPr/>
      </dsp:nvSpPr>
      <dsp:spPr>
        <a:xfrm rot="5400000">
          <a:off x="5952656" y="4746092"/>
          <a:ext cx="926967" cy="1055319"/>
        </a:xfrm>
        <a:prstGeom prst="bentUpArrow">
          <a:avLst>
            <a:gd name="adj1" fmla="val 32840"/>
            <a:gd name="adj2" fmla="val 25000"/>
            <a:gd name="adj3" fmla="val 35780"/>
          </a:avLst>
        </a:prstGeom>
        <a:solidFill>
          <a:schemeClr val="accent6">
            <a:tint val="40000"/>
            <a:hueOff val="0"/>
            <a:satOff val="0"/>
            <a:lumOff val="0"/>
            <a:alphaOff val="0"/>
          </a:schemeClr>
        </a:solidFill>
        <a:ln w="15875"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0D9829-8F55-49DC-B7B3-4B41A856B34D}">
      <dsp:nvSpPr>
        <dsp:cNvPr id="0" name=""/>
        <dsp:cNvSpPr/>
      </dsp:nvSpPr>
      <dsp:spPr>
        <a:xfrm>
          <a:off x="5707066" y="3718530"/>
          <a:ext cx="1560467" cy="1092276"/>
        </a:xfrm>
        <a:prstGeom prst="roundRect">
          <a:avLst>
            <a:gd name="adj" fmla="val 16670"/>
          </a:avLst>
        </a:prstGeom>
        <a:solidFill>
          <a:schemeClr val="lt1">
            <a:hueOff val="0"/>
            <a:satOff val="0"/>
            <a:lumOff val="0"/>
            <a:alphaOff val="0"/>
          </a:schemeClr>
        </a:solidFill>
        <a:ln w="15875"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Re-read  the text </a:t>
          </a:r>
          <a:r>
            <a:rPr lang="en-US" sz="1300" b="1" i="1" kern="1200" dirty="0"/>
            <a:t>with</a:t>
          </a:r>
          <a:r>
            <a:rPr lang="en-US" sz="1300" kern="1200" dirty="0"/>
            <a:t> the group – echo read, choral read etc.</a:t>
          </a:r>
        </a:p>
      </dsp:txBody>
      <dsp:txXfrm>
        <a:off x="5760396" y="3771860"/>
        <a:ext cx="1453807" cy="985616"/>
      </dsp:txXfrm>
    </dsp:sp>
    <dsp:sp modelId="{E64ED4F3-FEC9-4C0A-9206-836A7427211F}">
      <dsp:nvSpPr>
        <dsp:cNvPr id="0" name=""/>
        <dsp:cNvSpPr/>
      </dsp:nvSpPr>
      <dsp:spPr>
        <a:xfrm>
          <a:off x="7267533" y="3822703"/>
          <a:ext cx="1134935" cy="882826"/>
        </a:xfrm>
        <a:prstGeom prst="rect">
          <a:avLst/>
        </a:prstGeom>
        <a:noFill/>
        <a:ln>
          <a:noFill/>
        </a:ln>
        <a:effectLst/>
      </dsp:spPr>
      <dsp:style>
        <a:lnRef idx="0">
          <a:scrgbClr r="0" g="0" b="0"/>
        </a:lnRef>
        <a:fillRef idx="0">
          <a:scrgbClr r="0" g="0" b="0"/>
        </a:fillRef>
        <a:effectRef idx="0">
          <a:scrgbClr r="0" g="0" b="0"/>
        </a:effectRef>
        <a:fontRef idx="minor"/>
      </dsp:style>
    </dsp:sp>
    <dsp:sp modelId="{2FE58165-F285-43F7-AE7E-2A0CF1E3A371}">
      <dsp:nvSpPr>
        <dsp:cNvPr id="0" name=""/>
        <dsp:cNvSpPr/>
      </dsp:nvSpPr>
      <dsp:spPr>
        <a:xfrm>
          <a:off x="7000859" y="4945517"/>
          <a:ext cx="1560467" cy="1092276"/>
        </a:xfrm>
        <a:prstGeom prst="roundRect">
          <a:avLst>
            <a:gd name="adj" fmla="val 16670"/>
          </a:avLst>
        </a:prstGeom>
        <a:solidFill>
          <a:schemeClr val="lt1">
            <a:hueOff val="0"/>
            <a:satOff val="0"/>
            <a:lumOff val="0"/>
            <a:alphaOff val="0"/>
          </a:schemeClr>
        </a:solidFill>
        <a:ln w="15875"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Practising reading – children read together </a:t>
          </a:r>
        </a:p>
      </dsp:txBody>
      <dsp:txXfrm>
        <a:off x="7054189" y="4998847"/>
        <a:ext cx="1453807" cy="9856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4C327D-CD2C-4C6D-848B-95AAC1EF7C7B}">
      <dsp:nvSpPr>
        <dsp:cNvPr id="0" name=""/>
        <dsp:cNvSpPr/>
      </dsp:nvSpPr>
      <dsp:spPr>
        <a:xfrm rot="5400000">
          <a:off x="2454964" y="1093317"/>
          <a:ext cx="951498" cy="1083247"/>
        </a:xfrm>
        <a:prstGeom prst="bentUpArrow">
          <a:avLst>
            <a:gd name="adj1" fmla="val 32840"/>
            <a:gd name="adj2" fmla="val 25000"/>
            <a:gd name="adj3" fmla="val 35780"/>
          </a:avLst>
        </a:prstGeom>
        <a:solidFill>
          <a:schemeClr val="accent6">
            <a:tint val="40000"/>
            <a:hueOff val="0"/>
            <a:satOff val="0"/>
            <a:lumOff val="0"/>
            <a:alphaOff val="0"/>
          </a:schemeClr>
        </a:solidFill>
        <a:ln w="15875"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F892CC-8D2D-4BA2-BB69-FB91A09C8413}">
      <dsp:nvSpPr>
        <dsp:cNvPr id="0" name=""/>
        <dsp:cNvSpPr/>
      </dsp:nvSpPr>
      <dsp:spPr>
        <a:xfrm>
          <a:off x="2202875" y="38563"/>
          <a:ext cx="1601762" cy="1121182"/>
        </a:xfrm>
        <a:prstGeom prst="roundRect">
          <a:avLst>
            <a:gd name="adj" fmla="val 16670"/>
          </a:avLst>
        </a:prstGeom>
        <a:solidFill>
          <a:schemeClr val="lt1">
            <a:hueOff val="0"/>
            <a:satOff val="0"/>
            <a:lumOff val="0"/>
            <a:alphaOff val="0"/>
          </a:schemeClr>
        </a:solidFill>
        <a:ln w="15875"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Read the text </a:t>
          </a:r>
          <a:r>
            <a:rPr lang="en-US" sz="1300" b="1" i="1" kern="1200" dirty="0"/>
            <a:t>to</a:t>
          </a:r>
          <a:r>
            <a:rPr lang="en-US" sz="1300" kern="1200" dirty="0"/>
            <a:t> the group</a:t>
          </a:r>
        </a:p>
      </dsp:txBody>
      <dsp:txXfrm>
        <a:off x="2257616" y="93304"/>
        <a:ext cx="1492280" cy="1011700"/>
      </dsp:txXfrm>
    </dsp:sp>
    <dsp:sp modelId="{04289671-198D-457A-B608-DFA1A511A765}">
      <dsp:nvSpPr>
        <dsp:cNvPr id="0" name=""/>
        <dsp:cNvSpPr/>
      </dsp:nvSpPr>
      <dsp:spPr>
        <a:xfrm>
          <a:off x="3804638" y="145493"/>
          <a:ext cx="1164969" cy="906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Step 1</a:t>
          </a:r>
        </a:p>
      </dsp:txBody>
      <dsp:txXfrm>
        <a:off x="3804638" y="145493"/>
        <a:ext cx="1164969" cy="906188"/>
      </dsp:txXfrm>
    </dsp:sp>
    <dsp:sp modelId="{531429B1-16C8-44B0-9063-761283701473}">
      <dsp:nvSpPr>
        <dsp:cNvPr id="0" name=""/>
        <dsp:cNvSpPr/>
      </dsp:nvSpPr>
      <dsp:spPr>
        <a:xfrm rot="5400000">
          <a:off x="3782996" y="2352775"/>
          <a:ext cx="951498" cy="1083247"/>
        </a:xfrm>
        <a:prstGeom prst="bentUpArrow">
          <a:avLst>
            <a:gd name="adj1" fmla="val 32840"/>
            <a:gd name="adj2" fmla="val 25000"/>
            <a:gd name="adj3" fmla="val 35780"/>
          </a:avLst>
        </a:prstGeom>
        <a:solidFill>
          <a:schemeClr val="accent6">
            <a:tint val="40000"/>
            <a:hueOff val="0"/>
            <a:satOff val="0"/>
            <a:lumOff val="0"/>
            <a:alphaOff val="0"/>
          </a:schemeClr>
        </a:solidFill>
        <a:ln w="15875"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9CF66C-BC73-4BDF-BE58-52D94FF611E2}">
      <dsp:nvSpPr>
        <dsp:cNvPr id="0" name=""/>
        <dsp:cNvSpPr/>
      </dsp:nvSpPr>
      <dsp:spPr>
        <a:xfrm>
          <a:off x="3530907" y="1298020"/>
          <a:ext cx="1601762" cy="1121182"/>
        </a:xfrm>
        <a:prstGeom prst="roundRect">
          <a:avLst>
            <a:gd name="adj" fmla="val 16670"/>
          </a:avLst>
        </a:prstGeom>
        <a:solidFill>
          <a:schemeClr val="lt1">
            <a:hueOff val="0"/>
            <a:satOff val="0"/>
            <a:lumOff val="0"/>
            <a:alphaOff val="0"/>
          </a:schemeClr>
        </a:solidFill>
        <a:ln w="15875"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Survey the text – point out the clues</a:t>
          </a:r>
        </a:p>
      </dsp:txBody>
      <dsp:txXfrm>
        <a:off x="3585648" y="1352761"/>
        <a:ext cx="1492280" cy="1011700"/>
      </dsp:txXfrm>
    </dsp:sp>
    <dsp:sp modelId="{01D3D4CD-DD4C-420A-B958-19ACA5D3480C}">
      <dsp:nvSpPr>
        <dsp:cNvPr id="0" name=""/>
        <dsp:cNvSpPr/>
      </dsp:nvSpPr>
      <dsp:spPr>
        <a:xfrm>
          <a:off x="5132670" y="1404950"/>
          <a:ext cx="1164969" cy="906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Step 2 </a:t>
          </a:r>
        </a:p>
      </dsp:txBody>
      <dsp:txXfrm>
        <a:off x="5132670" y="1404950"/>
        <a:ext cx="1164969" cy="906188"/>
      </dsp:txXfrm>
    </dsp:sp>
    <dsp:sp modelId="{6F212D0E-031F-4C50-94E8-2AAA6FF49298}">
      <dsp:nvSpPr>
        <dsp:cNvPr id="0" name=""/>
        <dsp:cNvSpPr/>
      </dsp:nvSpPr>
      <dsp:spPr>
        <a:xfrm rot="5400000">
          <a:off x="5111028" y="3612232"/>
          <a:ext cx="951498" cy="1083247"/>
        </a:xfrm>
        <a:prstGeom prst="bentUpArrow">
          <a:avLst>
            <a:gd name="adj1" fmla="val 32840"/>
            <a:gd name="adj2" fmla="val 25000"/>
            <a:gd name="adj3" fmla="val 35780"/>
          </a:avLst>
        </a:prstGeom>
        <a:solidFill>
          <a:schemeClr val="accent6">
            <a:tint val="40000"/>
            <a:hueOff val="0"/>
            <a:satOff val="0"/>
            <a:lumOff val="0"/>
            <a:alphaOff val="0"/>
          </a:schemeClr>
        </a:solidFill>
        <a:ln w="15875"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C1B6D0-FE33-4767-B3CF-8A95CE8057B0}">
      <dsp:nvSpPr>
        <dsp:cNvPr id="0" name=""/>
        <dsp:cNvSpPr/>
      </dsp:nvSpPr>
      <dsp:spPr>
        <a:xfrm>
          <a:off x="4858939" y="2557477"/>
          <a:ext cx="1601762" cy="1121182"/>
        </a:xfrm>
        <a:prstGeom prst="roundRect">
          <a:avLst>
            <a:gd name="adj" fmla="val 16670"/>
          </a:avLst>
        </a:prstGeom>
        <a:solidFill>
          <a:schemeClr val="lt1">
            <a:hueOff val="0"/>
            <a:satOff val="0"/>
            <a:lumOff val="0"/>
            <a:alphaOff val="0"/>
          </a:schemeClr>
        </a:solidFill>
        <a:ln w="15875"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Re-read the text </a:t>
          </a:r>
          <a:r>
            <a:rPr lang="en-US" sz="1300" b="1" i="1" kern="1200" dirty="0"/>
            <a:t>to</a:t>
          </a:r>
          <a:r>
            <a:rPr lang="en-US" sz="1300" kern="1200" dirty="0"/>
            <a:t> the group</a:t>
          </a:r>
        </a:p>
      </dsp:txBody>
      <dsp:txXfrm>
        <a:off x="4913680" y="2612218"/>
        <a:ext cx="1492280" cy="1011700"/>
      </dsp:txXfrm>
    </dsp:sp>
    <dsp:sp modelId="{90E3DDDF-D16C-424B-9923-99B7BEBA5C28}">
      <dsp:nvSpPr>
        <dsp:cNvPr id="0" name=""/>
        <dsp:cNvSpPr/>
      </dsp:nvSpPr>
      <dsp:spPr>
        <a:xfrm>
          <a:off x="6460701" y="2664408"/>
          <a:ext cx="1164969" cy="906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Step 3  </a:t>
          </a:r>
        </a:p>
      </dsp:txBody>
      <dsp:txXfrm>
        <a:off x="6460701" y="2664408"/>
        <a:ext cx="1164969" cy="906188"/>
      </dsp:txXfrm>
    </dsp:sp>
    <dsp:sp modelId="{7517EE04-6AAC-4721-A80E-8A4DFA48635B}">
      <dsp:nvSpPr>
        <dsp:cNvPr id="0" name=""/>
        <dsp:cNvSpPr/>
      </dsp:nvSpPr>
      <dsp:spPr>
        <a:xfrm rot="5400000">
          <a:off x="6439059" y="4871690"/>
          <a:ext cx="951498" cy="1083247"/>
        </a:xfrm>
        <a:prstGeom prst="bentUpArrow">
          <a:avLst>
            <a:gd name="adj1" fmla="val 32840"/>
            <a:gd name="adj2" fmla="val 25000"/>
            <a:gd name="adj3" fmla="val 35780"/>
          </a:avLst>
        </a:prstGeom>
        <a:solidFill>
          <a:schemeClr val="accent6">
            <a:tint val="40000"/>
            <a:hueOff val="0"/>
            <a:satOff val="0"/>
            <a:lumOff val="0"/>
            <a:alphaOff val="0"/>
          </a:schemeClr>
        </a:solidFill>
        <a:ln w="15875"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0D9829-8F55-49DC-B7B3-4B41A856B34D}">
      <dsp:nvSpPr>
        <dsp:cNvPr id="0" name=""/>
        <dsp:cNvSpPr/>
      </dsp:nvSpPr>
      <dsp:spPr>
        <a:xfrm>
          <a:off x="6186970" y="3816935"/>
          <a:ext cx="1601762" cy="1121182"/>
        </a:xfrm>
        <a:prstGeom prst="roundRect">
          <a:avLst>
            <a:gd name="adj" fmla="val 16670"/>
          </a:avLst>
        </a:prstGeom>
        <a:solidFill>
          <a:schemeClr val="lt1">
            <a:hueOff val="0"/>
            <a:satOff val="0"/>
            <a:lumOff val="0"/>
            <a:alphaOff val="0"/>
          </a:schemeClr>
        </a:solidFill>
        <a:ln w="15875"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Re-read  the text </a:t>
          </a:r>
          <a:r>
            <a:rPr lang="en-US" sz="1300" b="1" i="1" kern="1200" dirty="0"/>
            <a:t>with</a:t>
          </a:r>
          <a:r>
            <a:rPr lang="en-US" sz="1300" kern="1200" dirty="0"/>
            <a:t> the group – echo read, choral read etc.</a:t>
          </a:r>
        </a:p>
      </dsp:txBody>
      <dsp:txXfrm>
        <a:off x="6241711" y="3871676"/>
        <a:ext cx="1492280" cy="1011700"/>
      </dsp:txXfrm>
    </dsp:sp>
    <dsp:sp modelId="{E64ED4F3-FEC9-4C0A-9206-836A7427211F}">
      <dsp:nvSpPr>
        <dsp:cNvPr id="0" name=""/>
        <dsp:cNvSpPr/>
      </dsp:nvSpPr>
      <dsp:spPr>
        <a:xfrm>
          <a:off x="7788733" y="3923865"/>
          <a:ext cx="1164969" cy="906188"/>
        </a:xfrm>
        <a:prstGeom prst="rect">
          <a:avLst/>
        </a:prstGeom>
        <a:noFill/>
        <a:ln>
          <a:noFill/>
        </a:ln>
        <a:effectLst/>
      </dsp:spPr>
      <dsp:style>
        <a:lnRef idx="0">
          <a:scrgbClr r="0" g="0" b="0"/>
        </a:lnRef>
        <a:fillRef idx="0">
          <a:scrgbClr r="0" g="0" b="0"/>
        </a:fillRef>
        <a:effectRef idx="0">
          <a:scrgbClr r="0" g="0" b="0"/>
        </a:effectRef>
        <a:fontRef idx="minor"/>
      </dsp:style>
    </dsp:sp>
    <dsp:sp modelId="{2FE58165-F285-43F7-AE7E-2A0CF1E3A371}">
      <dsp:nvSpPr>
        <dsp:cNvPr id="0" name=""/>
        <dsp:cNvSpPr/>
      </dsp:nvSpPr>
      <dsp:spPr>
        <a:xfrm>
          <a:off x="7515002" y="5076392"/>
          <a:ext cx="1601762" cy="1121182"/>
        </a:xfrm>
        <a:prstGeom prst="roundRect">
          <a:avLst>
            <a:gd name="adj" fmla="val 16670"/>
          </a:avLst>
        </a:prstGeom>
        <a:solidFill>
          <a:schemeClr val="lt1">
            <a:hueOff val="0"/>
            <a:satOff val="0"/>
            <a:lumOff val="0"/>
            <a:alphaOff val="0"/>
          </a:schemeClr>
        </a:solidFill>
        <a:ln w="15875"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err="1"/>
            <a:t>Practising</a:t>
          </a:r>
          <a:r>
            <a:rPr lang="en-US" sz="1300" kern="1200" dirty="0"/>
            <a:t> reading – children read together </a:t>
          </a:r>
        </a:p>
      </dsp:txBody>
      <dsp:txXfrm>
        <a:off x="7569743" y="5131133"/>
        <a:ext cx="1492280" cy="1011700"/>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6CE259-C506-40D8-B7EB-203015FBA428}" type="datetimeFigureOut">
              <a:rPr lang="en-GB" smtClean="0"/>
              <a:t>26/07/2022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B58E7C-5EDE-41B4-933E-8CB0CAA047EC}" type="slidenum">
              <a:rPr lang="en-GB" smtClean="0"/>
              <a:t>‹#›</a:t>
            </a:fld>
            <a:endParaRPr lang="en-GB"/>
          </a:p>
        </p:txBody>
      </p:sp>
    </p:spTree>
    <p:extLst>
      <p:ext uri="{BB962C8B-B14F-4D97-AF65-F5344CB8AC3E}">
        <p14:creationId xmlns:p14="http://schemas.microsoft.com/office/powerpoint/2010/main" val="336052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That</a:t>
            </a:r>
            <a:r>
              <a:rPr lang="en-GB" baseline="0" dirty="0"/>
              <a:t> does not mean that we are neglecting any of the other strategies we are currently using. But like any skill, Fluency needs to be </a:t>
            </a:r>
            <a:r>
              <a:rPr lang="en-GB" baseline="0" dirty="0" err="1"/>
              <a:t>scaffolded</a:t>
            </a:r>
            <a:r>
              <a:rPr lang="en-GB" baseline="0" dirty="0"/>
              <a:t> and modelled explicitly in order for children to get better at this. </a:t>
            </a:r>
            <a:endParaRPr lang="en-GB" dirty="0"/>
          </a:p>
        </p:txBody>
      </p:sp>
      <p:sp>
        <p:nvSpPr>
          <p:cNvPr id="4" name="Slide Number Placeholder 3"/>
          <p:cNvSpPr>
            <a:spLocks noGrp="1"/>
          </p:cNvSpPr>
          <p:nvPr>
            <p:ph type="sldNum" sz="quarter" idx="10"/>
          </p:nvPr>
        </p:nvSpPr>
        <p:spPr/>
        <p:txBody>
          <a:bodyPr/>
          <a:lstStyle/>
          <a:p>
            <a:fld id="{41B58E7C-5EDE-41B4-933E-8CB0CAA047EC}" type="slidenum">
              <a:rPr lang="en-GB" smtClean="0"/>
              <a:t>2</a:t>
            </a:fld>
            <a:endParaRPr lang="en-GB"/>
          </a:p>
        </p:txBody>
      </p:sp>
    </p:spTree>
    <p:extLst>
      <p:ext uri="{BB962C8B-B14F-4D97-AF65-F5344CB8AC3E}">
        <p14:creationId xmlns:p14="http://schemas.microsoft.com/office/powerpoint/2010/main" val="3961277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expectation</a:t>
            </a:r>
            <a:r>
              <a:rPr lang="en-GB" baseline="0" dirty="0"/>
              <a:t> is that all children have a copy of the text and they follow their partner’s reading so that if a mistake is made they can support each other. </a:t>
            </a:r>
            <a:endParaRPr lang="en-GB" dirty="0"/>
          </a:p>
        </p:txBody>
      </p:sp>
      <p:sp>
        <p:nvSpPr>
          <p:cNvPr id="4" name="Slide Number Placeholder 3"/>
          <p:cNvSpPr>
            <a:spLocks noGrp="1"/>
          </p:cNvSpPr>
          <p:nvPr>
            <p:ph type="sldNum" sz="quarter" idx="10"/>
          </p:nvPr>
        </p:nvSpPr>
        <p:spPr/>
        <p:txBody>
          <a:bodyPr/>
          <a:lstStyle/>
          <a:p>
            <a:fld id="{41B58E7C-5EDE-41B4-933E-8CB0CAA047EC}" type="slidenum">
              <a:rPr lang="en-GB" smtClean="0"/>
              <a:t>26</a:t>
            </a:fld>
            <a:endParaRPr lang="en-GB"/>
          </a:p>
        </p:txBody>
      </p:sp>
    </p:spTree>
    <p:extLst>
      <p:ext uri="{BB962C8B-B14F-4D97-AF65-F5344CB8AC3E}">
        <p14:creationId xmlns:p14="http://schemas.microsoft.com/office/powerpoint/2010/main" val="582757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has been taken directly from the new guidance from the EEF. We</a:t>
            </a:r>
            <a:r>
              <a:rPr lang="en-GB" baseline="0" dirty="0"/>
              <a:t> will be using their recommendations to support the teaching of Fluency. As you can see Fluency, is just one of the key recommendations which contributes towards improving a child’s reading ability. </a:t>
            </a:r>
            <a:endParaRPr lang="en-GB" dirty="0"/>
          </a:p>
        </p:txBody>
      </p:sp>
      <p:sp>
        <p:nvSpPr>
          <p:cNvPr id="4" name="Slide Number Placeholder 3"/>
          <p:cNvSpPr>
            <a:spLocks noGrp="1"/>
          </p:cNvSpPr>
          <p:nvPr>
            <p:ph type="sldNum" sz="quarter" idx="10"/>
          </p:nvPr>
        </p:nvSpPr>
        <p:spPr/>
        <p:txBody>
          <a:bodyPr/>
          <a:lstStyle/>
          <a:p>
            <a:fld id="{41B58E7C-5EDE-41B4-933E-8CB0CAA047EC}" type="slidenum">
              <a:rPr lang="en-GB" smtClean="0"/>
              <a:t>3</a:t>
            </a:fld>
            <a:endParaRPr lang="en-GB"/>
          </a:p>
        </p:txBody>
      </p:sp>
    </p:spTree>
    <p:extLst>
      <p:ext uri="{BB962C8B-B14F-4D97-AF65-F5344CB8AC3E}">
        <p14:creationId xmlns:p14="http://schemas.microsoft.com/office/powerpoint/2010/main" val="2537277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We’re going to listen to a Year 2 Pupil reading a</a:t>
            </a:r>
            <a:r>
              <a:rPr lang="en-GB" baseline="0" dirty="0"/>
              <a:t> Turquoise Band book. Listen out/ make notes on his weaknesses as a non- fluent reader. What does he need more of? </a:t>
            </a:r>
            <a:endParaRPr lang="en-GB" dirty="0"/>
          </a:p>
        </p:txBody>
      </p:sp>
      <p:sp>
        <p:nvSpPr>
          <p:cNvPr id="4" name="Slide Number Placeholder 3"/>
          <p:cNvSpPr>
            <a:spLocks noGrp="1"/>
          </p:cNvSpPr>
          <p:nvPr>
            <p:ph type="sldNum" sz="quarter" idx="10"/>
          </p:nvPr>
        </p:nvSpPr>
        <p:spPr/>
        <p:txBody>
          <a:bodyPr/>
          <a:lstStyle/>
          <a:p>
            <a:fld id="{41B58E7C-5EDE-41B4-933E-8CB0CAA047EC}" type="slidenum">
              <a:rPr lang="en-GB" smtClean="0"/>
              <a:t>5</a:t>
            </a:fld>
            <a:endParaRPr lang="en-GB"/>
          </a:p>
        </p:txBody>
      </p:sp>
    </p:spTree>
    <p:extLst>
      <p:ext uri="{BB962C8B-B14F-4D97-AF65-F5344CB8AC3E}">
        <p14:creationId xmlns:p14="http://schemas.microsoft.com/office/powerpoint/2010/main" val="1487606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90% of</a:t>
            </a:r>
            <a:r>
              <a:rPr lang="en-GB" baseline="0" dirty="0"/>
              <a:t> the words he read were accurate. [Year 2 spellings such as I’ve, pirate, captain, didn’t, every, talk] Read fluently with no hesitation and yet, his reading was so staggered and robotic that there would have been little opportunity for understanding. </a:t>
            </a:r>
            <a:endParaRPr lang="en-GB" dirty="0"/>
          </a:p>
        </p:txBody>
      </p:sp>
      <p:sp>
        <p:nvSpPr>
          <p:cNvPr id="4" name="Slide Number Placeholder 3"/>
          <p:cNvSpPr>
            <a:spLocks noGrp="1"/>
          </p:cNvSpPr>
          <p:nvPr>
            <p:ph type="sldNum" sz="quarter" idx="10"/>
          </p:nvPr>
        </p:nvSpPr>
        <p:spPr/>
        <p:txBody>
          <a:bodyPr/>
          <a:lstStyle/>
          <a:p>
            <a:fld id="{41B58E7C-5EDE-41B4-933E-8CB0CAA047EC}" type="slidenum">
              <a:rPr lang="en-GB" smtClean="0"/>
              <a:t>6</a:t>
            </a:fld>
            <a:endParaRPr lang="en-GB"/>
          </a:p>
        </p:txBody>
      </p:sp>
    </p:spTree>
    <p:extLst>
      <p:ext uri="{BB962C8B-B14F-4D97-AF65-F5344CB8AC3E}">
        <p14:creationId xmlns:p14="http://schemas.microsoft.com/office/powerpoint/2010/main" val="3179835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Model fluent reading - showing children how to read fluently </a:t>
            </a:r>
          </a:p>
          <a:p>
            <a:r>
              <a:rPr lang="en-GB" dirty="0"/>
              <a:t>Survey the text - pointing out the clues you are using to read in that way </a:t>
            </a:r>
          </a:p>
          <a:p>
            <a:r>
              <a:rPr lang="en-GB" dirty="0"/>
              <a:t>Support the reading – demonstrate fluency by reading </a:t>
            </a:r>
            <a:r>
              <a:rPr lang="en-GB" i="1" dirty="0"/>
              <a:t>with </a:t>
            </a:r>
            <a:r>
              <a:rPr lang="en-GB" dirty="0"/>
              <a:t>the children, for example by using echo reading and choral reading </a:t>
            </a:r>
          </a:p>
          <a:p>
            <a:r>
              <a:rPr lang="en-GB" dirty="0"/>
              <a:t>Provide opportunities for practice</a:t>
            </a:r>
          </a:p>
          <a:p>
            <a:endParaRPr lang="en-GB" dirty="0"/>
          </a:p>
        </p:txBody>
      </p:sp>
      <p:sp>
        <p:nvSpPr>
          <p:cNvPr id="4" name="Slide Number Placeholder 3"/>
          <p:cNvSpPr>
            <a:spLocks noGrp="1"/>
          </p:cNvSpPr>
          <p:nvPr>
            <p:ph type="sldNum" sz="quarter" idx="10"/>
          </p:nvPr>
        </p:nvSpPr>
        <p:spPr/>
        <p:txBody>
          <a:bodyPr/>
          <a:lstStyle/>
          <a:p>
            <a:fld id="{41B58E7C-5EDE-41B4-933E-8CB0CAA047EC}" type="slidenum">
              <a:rPr lang="en-GB" smtClean="0"/>
              <a:t>10</a:t>
            </a:fld>
            <a:endParaRPr lang="en-GB"/>
          </a:p>
        </p:txBody>
      </p:sp>
    </p:spTree>
    <p:extLst>
      <p:ext uri="{BB962C8B-B14F-4D97-AF65-F5344CB8AC3E}">
        <p14:creationId xmlns:p14="http://schemas.microsoft.com/office/powerpoint/2010/main" val="3024444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Fluency</a:t>
            </a:r>
            <a:r>
              <a:rPr lang="en-GB" baseline="0" dirty="0"/>
              <a:t> must be taught across all key stages. However, the importance of this being taught begins from Year 2 [with children who know their phonics] In EYFS and Year 1, the emphasis is on Story time, big books, modelling expression and encouraging intonation through repeated refrains. This is also where a culture of a love of reading is formed, by ensuring children are surrounding by adults who seem to LOVE reading and value books. </a:t>
            </a:r>
          </a:p>
          <a:p>
            <a:endParaRPr lang="en-GB" baseline="0" dirty="0"/>
          </a:p>
          <a:p>
            <a:r>
              <a:rPr lang="en-GB" baseline="0" dirty="0"/>
              <a:t>From Year 2 onwards, children are shown how to ‘survey the text’ in order to change, </a:t>
            </a:r>
            <a:r>
              <a:rPr lang="en-GB" baseline="0" dirty="0" err="1"/>
              <a:t>uplevel</a:t>
            </a:r>
            <a:r>
              <a:rPr lang="en-GB" baseline="0" dirty="0"/>
              <a:t> and adapt their reading in order to improve the flow and cohesion of their reading. </a:t>
            </a:r>
            <a:endParaRPr lang="en-GB" dirty="0"/>
          </a:p>
        </p:txBody>
      </p:sp>
      <p:sp>
        <p:nvSpPr>
          <p:cNvPr id="4" name="Slide Number Placeholder 3"/>
          <p:cNvSpPr>
            <a:spLocks noGrp="1"/>
          </p:cNvSpPr>
          <p:nvPr>
            <p:ph type="sldNum" sz="quarter" idx="10"/>
          </p:nvPr>
        </p:nvSpPr>
        <p:spPr/>
        <p:txBody>
          <a:bodyPr/>
          <a:lstStyle/>
          <a:p>
            <a:fld id="{41B58E7C-5EDE-41B4-933E-8CB0CAA047EC}" type="slidenum">
              <a:rPr lang="en-GB" smtClean="0"/>
              <a:t>11</a:t>
            </a:fld>
            <a:endParaRPr lang="en-GB"/>
          </a:p>
        </p:txBody>
      </p:sp>
    </p:spTree>
    <p:extLst>
      <p:ext uri="{BB962C8B-B14F-4D97-AF65-F5344CB8AC3E}">
        <p14:creationId xmlns:p14="http://schemas.microsoft.com/office/powerpoint/2010/main" val="1560320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Year 1 &amp; 2 – A paragraph where there are opportunities to practice a run on lines,</a:t>
            </a:r>
            <a:r>
              <a:rPr lang="en-GB" baseline="0" dirty="0"/>
              <a:t> or sentences of different lengths. </a:t>
            </a:r>
          </a:p>
          <a:p>
            <a:endParaRPr lang="en-GB" baseline="0" dirty="0"/>
          </a:p>
          <a:p>
            <a:r>
              <a:rPr lang="en-GB" baseline="0" dirty="0"/>
              <a:t>Year 5 &amp; 6 – Dialogue or words in italics where I can model changing my voice I ways that demonstrate emotion or expression. </a:t>
            </a:r>
            <a:endParaRPr lang="en-GB" dirty="0"/>
          </a:p>
        </p:txBody>
      </p:sp>
      <p:sp>
        <p:nvSpPr>
          <p:cNvPr id="4" name="Slide Number Placeholder 3"/>
          <p:cNvSpPr>
            <a:spLocks noGrp="1"/>
          </p:cNvSpPr>
          <p:nvPr>
            <p:ph type="sldNum" sz="quarter" idx="10"/>
          </p:nvPr>
        </p:nvSpPr>
        <p:spPr/>
        <p:txBody>
          <a:bodyPr/>
          <a:lstStyle/>
          <a:p>
            <a:fld id="{41B58E7C-5EDE-41B4-933E-8CB0CAA047EC}" type="slidenum">
              <a:rPr lang="en-GB" smtClean="0"/>
              <a:t>15</a:t>
            </a:fld>
            <a:endParaRPr lang="en-GB"/>
          </a:p>
        </p:txBody>
      </p:sp>
    </p:spTree>
    <p:extLst>
      <p:ext uri="{BB962C8B-B14F-4D97-AF65-F5344CB8AC3E}">
        <p14:creationId xmlns:p14="http://schemas.microsoft.com/office/powerpoint/2010/main" val="250472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dirty="0"/>
              <a:t>Choral reading is reading aloud in unison with a whole class or group of children. It helps build children’s fluency, self-confidence and motivation. Because children are reading aloud together, children who ordinarily may feel self-conscious or nervous about reading aloud have built in support.</a:t>
            </a:r>
            <a:r>
              <a:rPr lang="en-GB" sz="1200" dirty="0"/>
              <a:t> </a:t>
            </a:r>
          </a:p>
          <a:p>
            <a:r>
              <a:rPr lang="en-GB" dirty="0"/>
              <a:t>When reading a more familiar text together, the adult may wish to drop the volume of their reading for part of the text. You don’t stop reading but just play a less central role. Remember each re-reading, however done, must sound good!</a:t>
            </a:r>
          </a:p>
          <a:p>
            <a:endParaRPr lang="en-GB" dirty="0"/>
          </a:p>
        </p:txBody>
      </p:sp>
      <p:sp>
        <p:nvSpPr>
          <p:cNvPr id="4" name="Slide Number Placeholder 3"/>
          <p:cNvSpPr>
            <a:spLocks noGrp="1"/>
          </p:cNvSpPr>
          <p:nvPr>
            <p:ph type="sldNum" sz="quarter" idx="10"/>
          </p:nvPr>
        </p:nvSpPr>
        <p:spPr/>
        <p:txBody>
          <a:bodyPr/>
          <a:lstStyle/>
          <a:p>
            <a:fld id="{41B58E7C-5EDE-41B4-933E-8CB0CAA047EC}" type="slidenum">
              <a:rPr lang="en-GB" smtClean="0"/>
              <a:t>24</a:t>
            </a:fld>
            <a:endParaRPr lang="en-GB"/>
          </a:p>
        </p:txBody>
      </p:sp>
    </p:spTree>
    <p:extLst>
      <p:ext uri="{BB962C8B-B14F-4D97-AF65-F5344CB8AC3E}">
        <p14:creationId xmlns:p14="http://schemas.microsoft.com/office/powerpoint/2010/main" val="2349356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often invite</a:t>
            </a:r>
            <a:r>
              <a:rPr lang="en-GB" baseline="0" dirty="0"/>
              <a:t> confident pairs [or children I have over heard during pair reading to model this to the class] The children can give each other feedback on their reading using the checklist as a prompt. </a:t>
            </a:r>
            <a:endParaRPr lang="en-GB" dirty="0"/>
          </a:p>
        </p:txBody>
      </p:sp>
      <p:sp>
        <p:nvSpPr>
          <p:cNvPr id="4" name="Slide Number Placeholder 3"/>
          <p:cNvSpPr>
            <a:spLocks noGrp="1"/>
          </p:cNvSpPr>
          <p:nvPr>
            <p:ph type="sldNum" sz="quarter" idx="10"/>
          </p:nvPr>
        </p:nvSpPr>
        <p:spPr/>
        <p:txBody>
          <a:bodyPr/>
          <a:lstStyle/>
          <a:p>
            <a:fld id="{41B58E7C-5EDE-41B4-933E-8CB0CAA047EC}" type="slidenum">
              <a:rPr lang="en-GB" smtClean="0"/>
              <a:t>25</a:t>
            </a:fld>
            <a:endParaRPr lang="en-GB"/>
          </a:p>
        </p:txBody>
      </p:sp>
    </p:spTree>
    <p:extLst>
      <p:ext uri="{BB962C8B-B14F-4D97-AF65-F5344CB8AC3E}">
        <p14:creationId xmlns:p14="http://schemas.microsoft.com/office/powerpoint/2010/main" val="275771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BAAB93A-AD25-4F9C-8E1E-85DDF33AE20F}" type="datetimeFigureOut">
              <a:rPr lang="en-GB" smtClean="0"/>
              <a:t>26/07/2022</a:t>
            </a:fld>
            <a:endParaRPr lang="en-GB"/>
          </a:p>
        </p:txBody>
      </p:sp>
      <p:sp>
        <p:nvSpPr>
          <p:cNvPr id="5" name="Footer Placeholder 4"/>
          <p:cNvSpPr>
            <a:spLocks noGrp="1"/>
          </p:cNvSpPr>
          <p:nvPr>
            <p:ph type="ftr" sz="quarter" idx="11"/>
          </p:nvPr>
        </p:nvSpPr>
        <p:spPr/>
        <p:txBody>
          <a:bodyPr/>
          <a:lstStyle/>
          <a:p>
            <a:endParaRPr lang="en-GB"/>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F2D86B44-33D8-4071-B36F-308A10B35100}" type="slidenum">
              <a:rPr lang="en-GB" smtClean="0"/>
              <a:t>‹#›</a:t>
            </a:fld>
            <a:endParaRPr lang="en-GB"/>
          </a:p>
        </p:txBody>
      </p:sp>
    </p:spTree>
    <p:extLst>
      <p:ext uri="{BB962C8B-B14F-4D97-AF65-F5344CB8AC3E}">
        <p14:creationId xmlns:p14="http://schemas.microsoft.com/office/powerpoint/2010/main" val="3543254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BAAB93A-AD25-4F9C-8E1E-85DDF33AE20F}" type="datetimeFigureOut">
              <a:rPr lang="en-GB" smtClean="0"/>
              <a:t>26/07/2022</a:t>
            </a:fld>
            <a:endParaRPr lang="en-GB"/>
          </a:p>
        </p:txBody>
      </p:sp>
      <p:sp>
        <p:nvSpPr>
          <p:cNvPr id="5" name="Footer Placeholder 4"/>
          <p:cNvSpPr>
            <a:spLocks noGrp="1"/>
          </p:cNvSpPr>
          <p:nvPr>
            <p:ph type="ftr" sz="quarter" idx="11"/>
          </p:nvPr>
        </p:nvSpPr>
        <p:spPr/>
        <p:txBody>
          <a:bodyPr/>
          <a:lstStyle/>
          <a:p>
            <a:endParaRPr lang="en-GB"/>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2D86B44-33D8-4071-B36F-308A10B35100}" type="slidenum">
              <a:rPr lang="en-GB" smtClean="0"/>
              <a:t>‹#›</a:t>
            </a:fld>
            <a:endParaRPr lang="en-GB"/>
          </a:p>
        </p:txBody>
      </p:sp>
    </p:spTree>
    <p:extLst>
      <p:ext uri="{BB962C8B-B14F-4D97-AF65-F5344CB8AC3E}">
        <p14:creationId xmlns:p14="http://schemas.microsoft.com/office/powerpoint/2010/main" val="292806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BAAB93A-AD25-4F9C-8E1E-85DDF33AE20F}" type="datetimeFigureOut">
              <a:rPr lang="en-GB" smtClean="0"/>
              <a:t>26/07/2022</a:t>
            </a:fld>
            <a:endParaRPr lang="en-GB"/>
          </a:p>
        </p:txBody>
      </p:sp>
      <p:sp>
        <p:nvSpPr>
          <p:cNvPr id="5" name="Footer Placeholder 4"/>
          <p:cNvSpPr>
            <a:spLocks noGrp="1"/>
          </p:cNvSpPr>
          <p:nvPr>
            <p:ph type="ftr" sz="quarter" idx="11"/>
          </p:nvPr>
        </p:nvSpPr>
        <p:spPr/>
        <p:txBody>
          <a:bodyPr/>
          <a:lstStyle/>
          <a:p>
            <a:endParaRPr lang="en-GB"/>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2D86B44-33D8-4071-B36F-308A10B35100}" type="slidenum">
              <a:rPr lang="en-GB" smtClean="0"/>
              <a:t>‹#›</a:t>
            </a:fld>
            <a:endParaRPr lang="en-GB"/>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370222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BAAB93A-AD25-4F9C-8E1E-85DDF33AE20F}" type="datetimeFigureOut">
              <a:rPr lang="en-GB" smtClean="0"/>
              <a:t>26/07/2022</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2D86B44-33D8-4071-B36F-308A10B35100}" type="slidenum">
              <a:rPr lang="en-GB" smtClean="0"/>
              <a:t>‹#›</a:t>
            </a:fld>
            <a:endParaRPr lang="en-GB"/>
          </a:p>
        </p:txBody>
      </p:sp>
    </p:spTree>
    <p:extLst>
      <p:ext uri="{BB962C8B-B14F-4D97-AF65-F5344CB8AC3E}">
        <p14:creationId xmlns:p14="http://schemas.microsoft.com/office/powerpoint/2010/main" val="2561725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BAAB93A-AD25-4F9C-8E1E-85DDF33AE20F}" type="datetimeFigureOut">
              <a:rPr lang="en-GB" smtClean="0"/>
              <a:t>26/07/2022</a:t>
            </a:fld>
            <a:endParaRPr lang="en-GB"/>
          </a:p>
        </p:txBody>
      </p:sp>
      <p:sp>
        <p:nvSpPr>
          <p:cNvPr id="6" name="Footer Placeholder 5"/>
          <p:cNvSpPr>
            <a:spLocks noGrp="1"/>
          </p:cNvSpPr>
          <p:nvPr>
            <p:ph type="ftr" sz="quarter" idx="11"/>
          </p:nvPr>
        </p:nvSpPr>
        <p:spPr/>
        <p:txBody>
          <a:bodyPr/>
          <a:lstStyle/>
          <a:p>
            <a:endParaRPr lang="en-GB"/>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2D86B44-33D8-4071-B36F-308A10B35100}" type="slidenum">
              <a:rPr lang="en-GB" smtClean="0"/>
              <a:t>‹#›</a:t>
            </a:fld>
            <a:endParaRPr lang="en-GB"/>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962844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BAAB93A-AD25-4F9C-8E1E-85DDF33AE20F}" type="datetimeFigureOut">
              <a:rPr lang="en-GB" smtClean="0"/>
              <a:t>26/07/2022</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2D86B44-33D8-4071-B36F-308A10B35100}" type="slidenum">
              <a:rPr lang="en-GB" smtClean="0"/>
              <a:t>‹#›</a:t>
            </a:fld>
            <a:endParaRPr lang="en-GB"/>
          </a:p>
        </p:txBody>
      </p:sp>
    </p:spTree>
    <p:extLst>
      <p:ext uri="{BB962C8B-B14F-4D97-AF65-F5344CB8AC3E}">
        <p14:creationId xmlns:p14="http://schemas.microsoft.com/office/powerpoint/2010/main" val="40247540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AAB93A-AD25-4F9C-8E1E-85DDF33AE20F}" type="datetimeFigureOut">
              <a:rPr lang="en-GB" smtClean="0"/>
              <a:t>26/07/2022</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2D86B44-33D8-4071-B36F-308A10B35100}" type="slidenum">
              <a:rPr lang="en-GB" smtClean="0"/>
              <a:t>‹#›</a:t>
            </a:fld>
            <a:endParaRPr lang="en-GB"/>
          </a:p>
        </p:txBody>
      </p:sp>
    </p:spTree>
    <p:extLst>
      <p:ext uri="{BB962C8B-B14F-4D97-AF65-F5344CB8AC3E}">
        <p14:creationId xmlns:p14="http://schemas.microsoft.com/office/powerpoint/2010/main" val="17647569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AAB93A-AD25-4F9C-8E1E-85DDF33AE20F}" type="datetimeFigureOut">
              <a:rPr lang="en-GB" smtClean="0"/>
              <a:t>26/07/2022</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2D86B44-33D8-4071-B36F-308A10B35100}" type="slidenum">
              <a:rPr lang="en-GB" smtClean="0"/>
              <a:t>‹#›</a:t>
            </a:fld>
            <a:endParaRPr lang="en-GB"/>
          </a:p>
        </p:txBody>
      </p:sp>
    </p:spTree>
    <p:extLst>
      <p:ext uri="{BB962C8B-B14F-4D97-AF65-F5344CB8AC3E}">
        <p14:creationId xmlns:p14="http://schemas.microsoft.com/office/powerpoint/2010/main" val="3407512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AAB93A-AD25-4F9C-8E1E-85DDF33AE20F}" type="datetimeFigureOut">
              <a:rPr lang="en-GB" smtClean="0"/>
              <a:t>26/07/2022</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2D86B44-33D8-4071-B36F-308A10B35100}" type="slidenum">
              <a:rPr lang="en-GB" smtClean="0"/>
              <a:t>‹#›</a:t>
            </a:fld>
            <a:endParaRPr lang="en-GB"/>
          </a:p>
        </p:txBody>
      </p:sp>
    </p:spTree>
    <p:extLst>
      <p:ext uri="{BB962C8B-B14F-4D97-AF65-F5344CB8AC3E}">
        <p14:creationId xmlns:p14="http://schemas.microsoft.com/office/powerpoint/2010/main" val="3623111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BAAB93A-AD25-4F9C-8E1E-85DDF33AE20F}" type="datetimeFigureOut">
              <a:rPr lang="en-GB" smtClean="0"/>
              <a:t>26/07/2022</a:t>
            </a:fld>
            <a:endParaRPr lang="en-GB"/>
          </a:p>
        </p:txBody>
      </p:sp>
      <p:sp>
        <p:nvSpPr>
          <p:cNvPr id="5" name="Footer Placeholder 4"/>
          <p:cNvSpPr>
            <a:spLocks noGrp="1"/>
          </p:cNvSpPr>
          <p:nvPr>
            <p:ph type="ftr" sz="quarter" idx="11"/>
          </p:nvPr>
        </p:nvSpPr>
        <p:spPr/>
        <p:txBody>
          <a:bodyPr/>
          <a:lstStyle/>
          <a:p>
            <a:endParaRPr lang="en-GB"/>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2D86B44-33D8-4071-B36F-308A10B35100}" type="slidenum">
              <a:rPr lang="en-GB" smtClean="0"/>
              <a:t>‹#›</a:t>
            </a:fld>
            <a:endParaRPr lang="en-GB"/>
          </a:p>
        </p:txBody>
      </p:sp>
    </p:spTree>
    <p:extLst>
      <p:ext uri="{BB962C8B-B14F-4D97-AF65-F5344CB8AC3E}">
        <p14:creationId xmlns:p14="http://schemas.microsoft.com/office/powerpoint/2010/main" val="3676562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AAB93A-AD25-4F9C-8E1E-85DDF33AE20F}" type="datetimeFigureOut">
              <a:rPr lang="en-GB" smtClean="0"/>
              <a:t>26/07/2022</a:t>
            </a:fld>
            <a:endParaRPr lang="en-GB"/>
          </a:p>
        </p:txBody>
      </p:sp>
      <p:sp>
        <p:nvSpPr>
          <p:cNvPr id="6" name="Footer Placeholder 5"/>
          <p:cNvSpPr>
            <a:spLocks noGrp="1"/>
          </p:cNvSpPr>
          <p:nvPr>
            <p:ph type="ftr" sz="quarter" idx="11"/>
          </p:nvPr>
        </p:nvSpPr>
        <p:spPr/>
        <p:txBody>
          <a:bodyPr/>
          <a:lstStyle/>
          <a:p>
            <a:endParaRPr lang="en-GB"/>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F2D86B44-33D8-4071-B36F-308A10B35100}" type="slidenum">
              <a:rPr lang="en-GB" smtClean="0"/>
              <a:t>‹#›</a:t>
            </a:fld>
            <a:endParaRPr lang="en-GB"/>
          </a:p>
        </p:txBody>
      </p:sp>
    </p:spTree>
    <p:extLst>
      <p:ext uri="{BB962C8B-B14F-4D97-AF65-F5344CB8AC3E}">
        <p14:creationId xmlns:p14="http://schemas.microsoft.com/office/powerpoint/2010/main" val="477567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AAB93A-AD25-4F9C-8E1E-85DDF33AE20F}" type="datetimeFigureOut">
              <a:rPr lang="en-GB" smtClean="0"/>
              <a:t>26/07/2022</a:t>
            </a:fld>
            <a:endParaRPr lang="en-GB"/>
          </a:p>
        </p:txBody>
      </p:sp>
      <p:sp>
        <p:nvSpPr>
          <p:cNvPr id="8" name="Footer Placeholder 7"/>
          <p:cNvSpPr>
            <a:spLocks noGrp="1"/>
          </p:cNvSpPr>
          <p:nvPr>
            <p:ph type="ftr" sz="quarter" idx="11"/>
          </p:nvPr>
        </p:nvSpPr>
        <p:spPr/>
        <p:txBody>
          <a:bodyPr/>
          <a:lstStyle/>
          <a:p>
            <a:endParaRPr lang="en-GB"/>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F2D86B44-33D8-4071-B36F-308A10B35100}" type="slidenum">
              <a:rPr lang="en-GB" smtClean="0"/>
              <a:t>‹#›</a:t>
            </a:fld>
            <a:endParaRPr lang="en-GB"/>
          </a:p>
        </p:txBody>
      </p:sp>
    </p:spTree>
    <p:extLst>
      <p:ext uri="{BB962C8B-B14F-4D97-AF65-F5344CB8AC3E}">
        <p14:creationId xmlns:p14="http://schemas.microsoft.com/office/powerpoint/2010/main" val="3263043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AAB93A-AD25-4F9C-8E1E-85DDF33AE20F}" type="datetimeFigureOut">
              <a:rPr lang="en-GB" smtClean="0"/>
              <a:t>26/07/2022</a:t>
            </a:fld>
            <a:endParaRPr lang="en-GB"/>
          </a:p>
        </p:txBody>
      </p:sp>
      <p:sp>
        <p:nvSpPr>
          <p:cNvPr id="4" name="Footer Placeholder 3"/>
          <p:cNvSpPr>
            <a:spLocks noGrp="1"/>
          </p:cNvSpPr>
          <p:nvPr>
            <p:ph type="ftr" sz="quarter" idx="11"/>
          </p:nvPr>
        </p:nvSpPr>
        <p:spPr/>
        <p:txBody>
          <a:bodyPr/>
          <a:lstStyle/>
          <a:p>
            <a:endParaRPr lang="en-GB"/>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2D86B44-33D8-4071-B36F-308A10B35100}" type="slidenum">
              <a:rPr lang="en-GB" smtClean="0"/>
              <a:t>‹#›</a:t>
            </a:fld>
            <a:endParaRPr lang="en-GB"/>
          </a:p>
        </p:txBody>
      </p:sp>
    </p:spTree>
    <p:extLst>
      <p:ext uri="{BB962C8B-B14F-4D97-AF65-F5344CB8AC3E}">
        <p14:creationId xmlns:p14="http://schemas.microsoft.com/office/powerpoint/2010/main" val="1022687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AAB93A-AD25-4F9C-8E1E-85DDF33AE20F}" type="datetimeFigureOut">
              <a:rPr lang="en-GB" smtClean="0"/>
              <a:t>26/07/2022</a:t>
            </a:fld>
            <a:endParaRPr lang="en-GB"/>
          </a:p>
        </p:txBody>
      </p:sp>
      <p:sp>
        <p:nvSpPr>
          <p:cNvPr id="3" name="Footer Placeholder 2"/>
          <p:cNvSpPr>
            <a:spLocks noGrp="1"/>
          </p:cNvSpPr>
          <p:nvPr>
            <p:ph type="ftr" sz="quarter" idx="11"/>
          </p:nvPr>
        </p:nvSpPr>
        <p:spPr/>
        <p:txBody>
          <a:bodyPr/>
          <a:lstStyle/>
          <a:p>
            <a:endParaRPr lang="en-GB"/>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F2D86B44-33D8-4071-B36F-308A10B35100}" type="slidenum">
              <a:rPr lang="en-GB" smtClean="0"/>
              <a:t>‹#›</a:t>
            </a:fld>
            <a:endParaRPr lang="en-GB"/>
          </a:p>
        </p:txBody>
      </p:sp>
    </p:spTree>
    <p:extLst>
      <p:ext uri="{BB962C8B-B14F-4D97-AF65-F5344CB8AC3E}">
        <p14:creationId xmlns:p14="http://schemas.microsoft.com/office/powerpoint/2010/main" val="2032398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BAAB93A-AD25-4F9C-8E1E-85DDF33AE20F}" type="datetimeFigureOut">
              <a:rPr lang="en-GB" smtClean="0"/>
              <a:t>26/07/2022</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F2D86B44-33D8-4071-B36F-308A10B35100}" type="slidenum">
              <a:rPr lang="en-GB" smtClean="0"/>
              <a:t>‹#›</a:t>
            </a:fld>
            <a:endParaRPr lang="en-GB"/>
          </a:p>
        </p:txBody>
      </p:sp>
    </p:spTree>
    <p:extLst>
      <p:ext uri="{BB962C8B-B14F-4D97-AF65-F5344CB8AC3E}">
        <p14:creationId xmlns:p14="http://schemas.microsoft.com/office/powerpoint/2010/main" val="1150559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BAAB93A-AD25-4F9C-8E1E-85DDF33AE20F}" type="datetimeFigureOut">
              <a:rPr lang="en-GB" smtClean="0"/>
              <a:t>26/07/2022</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2D86B44-33D8-4071-B36F-308A10B35100}" type="slidenum">
              <a:rPr lang="en-GB" smtClean="0"/>
              <a:t>‹#›</a:t>
            </a:fld>
            <a:endParaRPr lang="en-GB"/>
          </a:p>
        </p:txBody>
      </p:sp>
    </p:spTree>
    <p:extLst>
      <p:ext uri="{BB962C8B-B14F-4D97-AF65-F5344CB8AC3E}">
        <p14:creationId xmlns:p14="http://schemas.microsoft.com/office/powerpoint/2010/main" val="674214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BAAB93A-AD25-4F9C-8E1E-85DDF33AE20F}" type="datetimeFigureOut">
              <a:rPr lang="en-GB" smtClean="0"/>
              <a:t>26/07/2022</a:t>
            </a:fld>
            <a:endParaRPr lang="en-GB"/>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F2D86B44-33D8-4071-B36F-308A10B35100}" type="slidenum">
              <a:rPr lang="en-GB" smtClean="0"/>
              <a:t>‹#›</a:t>
            </a:fld>
            <a:endParaRPr lang="en-GB"/>
          </a:p>
        </p:txBody>
      </p:sp>
    </p:spTree>
    <p:extLst>
      <p:ext uri="{BB962C8B-B14F-4D97-AF65-F5344CB8AC3E}">
        <p14:creationId xmlns:p14="http://schemas.microsoft.com/office/powerpoint/2010/main" val="150390939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app.seesaw.me/pages/shared_item?item_id=item.c4ea4353-d789-420e-a24c-ddd27eae37fe&amp;share_token=SkuqmdA8Swq9EYA_NBXqwA&amp;mode=share"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44262" y="2852221"/>
            <a:ext cx="9144000" cy="2387600"/>
          </a:xfrm>
        </p:spPr>
        <p:txBody>
          <a:bodyPr>
            <a:normAutofit/>
          </a:bodyPr>
          <a:lstStyle/>
          <a:p>
            <a:pPr algn="l"/>
            <a:r>
              <a:rPr lang="en-GB" dirty="0"/>
              <a:t>Fluency</a:t>
            </a:r>
            <a:br>
              <a:rPr lang="en-GB" dirty="0"/>
            </a:br>
            <a:r>
              <a:rPr lang="en-GB" dirty="0"/>
              <a:t>June 2021</a:t>
            </a:r>
          </a:p>
        </p:txBody>
      </p:sp>
      <p:sp>
        <p:nvSpPr>
          <p:cNvPr id="3" name="Subtitle 2"/>
          <p:cNvSpPr>
            <a:spLocks noGrp="1"/>
          </p:cNvSpPr>
          <p:nvPr>
            <p:ph type="subTitle" idx="1"/>
          </p:nvPr>
        </p:nvSpPr>
        <p:spPr>
          <a:xfrm>
            <a:off x="2272863" y="5239821"/>
            <a:ext cx="8915399" cy="1126283"/>
          </a:xfrm>
        </p:spPr>
        <p:txBody>
          <a:bodyPr/>
          <a:lstStyle/>
          <a:p>
            <a:pPr algn="l"/>
            <a:endParaRPr lang="en-GB" dirty="0"/>
          </a:p>
          <a:p>
            <a:pPr algn="l"/>
            <a:r>
              <a:rPr lang="en-GB" dirty="0"/>
              <a:t>By Jess Holland</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2021831202"/>
              </p:ext>
            </p:extLst>
          </p:nvPr>
        </p:nvGraphicFramePr>
        <p:xfrm>
          <a:off x="6637283" y="258762"/>
          <a:ext cx="5554718" cy="4250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https://www.washacre.bolton.sch.uk/wp-content/uploads/2019/09/logo_large-e156751663459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3094" y="750592"/>
            <a:ext cx="2573770" cy="2485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514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A teaching sequence focusing on improving reading fluency</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56636912"/>
              </p:ext>
            </p:extLst>
          </p:nvPr>
        </p:nvGraphicFramePr>
        <p:xfrm>
          <a:off x="2589213" y="2133600"/>
          <a:ext cx="8915400" cy="3778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73995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09"/>
            <a:ext cx="8911687" cy="2528993"/>
          </a:xfrm>
        </p:spPr>
        <p:txBody>
          <a:bodyPr>
            <a:normAutofit fontScale="90000"/>
          </a:bodyPr>
          <a:lstStyle/>
          <a:p>
            <a:pPr algn="ctr"/>
            <a:r>
              <a:rPr lang="en-GB" sz="3200" b="1" u="sng" dirty="0"/>
              <a:t>Who will benefit?...</a:t>
            </a:r>
            <a:br>
              <a:rPr lang="en-GB" sz="3200" b="1" dirty="0"/>
            </a:br>
            <a:r>
              <a:rPr lang="en-GB" sz="3200" b="1" u="sng" dirty="0"/>
              <a:t>EVERYONE</a:t>
            </a:r>
            <a:br>
              <a:rPr lang="en-GB" sz="3200" b="1" dirty="0"/>
            </a:br>
            <a:br>
              <a:rPr lang="en-GB" sz="3200" b="1" dirty="0"/>
            </a:br>
            <a:r>
              <a:rPr lang="en-GB" sz="3200" b="1" dirty="0"/>
              <a:t>But specifically, for children who </a:t>
            </a:r>
            <a:r>
              <a:rPr lang="en-GB" sz="3200" b="1" i="1" u="sng" dirty="0"/>
              <a:t>know</a:t>
            </a:r>
            <a:r>
              <a:rPr lang="en-GB" sz="3200" b="1" dirty="0"/>
              <a:t> their phonics but don't always apply their knowledge to reading</a:t>
            </a:r>
            <a:r>
              <a:rPr lang="en-GB" sz="3200" dirty="0"/>
              <a:t> </a:t>
            </a:r>
          </a:p>
        </p:txBody>
      </p:sp>
      <p:sp>
        <p:nvSpPr>
          <p:cNvPr id="3" name="Content Placeholder 2"/>
          <p:cNvSpPr>
            <a:spLocks noGrp="1"/>
          </p:cNvSpPr>
          <p:nvPr>
            <p:ph idx="1"/>
          </p:nvPr>
        </p:nvSpPr>
        <p:spPr>
          <a:xfrm>
            <a:off x="1739462" y="4246179"/>
            <a:ext cx="10432557" cy="3777622"/>
          </a:xfrm>
        </p:spPr>
        <p:txBody>
          <a:bodyPr>
            <a:normAutofit/>
          </a:bodyPr>
          <a:lstStyle/>
          <a:p>
            <a:r>
              <a:rPr lang="en-GB" sz="2800" dirty="0"/>
              <a:t>Key skills for developing fluency include; developing the ability to </a:t>
            </a:r>
            <a:r>
              <a:rPr lang="en-GB" sz="2800" i="1" dirty="0"/>
              <a:t>‘survey the text’</a:t>
            </a:r>
            <a:r>
              <a:rPr lang="en-GB" sz="2800" dirty="0"/>
              <a:t> for the </a:t>
            </a:r>
            <a:r>
              <a:rPr lang="en-GB" sz="2800" i="1" dirty="0"/>
              <a:t>clues,</a:t>
            </a:r>
            <a:r>
              <a:rPr lang="en-GB" sz="2800" dirty="0"/>
              <a:t> which should influence their reading. Being prepared to </a:t>
            </a:r>
            <a:r>
              <a:rPr lang="en-GB" sz="2800" i="1" u="sng" dirty="0"/>
              <a:t>re-read</a:t>
            </a:r>
            <a:r>
              <a:rPr lang="en-GB" sz="2800" u="sng" dirty="0"/>
              <a:t> sections of texts </a:t>
            </a:r>
            <a:r>
              <a:rPr lang="en-GB" sz="2800" dirty="0"/>
              <a:t>to improve the flow and cohesion of the reading. These skills need </a:t>
            </a:r>
            <a:r>
              <a:rPr lang="en-GB" sz="2800" b="1" dirty="0"/>
              <a:t>modelling </a:t>
            </a:r>
            <a:r>
              <a:rPr lang="en-GB" sz="2800" dirty="0"/>
              <a:t>and</a:t>
            </a:r>
            <a:r>
              <a:rPr lang="en-GB" sz="2800" b="1" dirty="0"/>
              <a:t> demonstrating</a:t>
            </a:r>
            <a:r>
              <a:rPr lang="en-GB" sz="2800" dirty="0"/>
              <a:t>.</a:t>
            </a:r>
          </a:p>
        </p:txBody>
      </p:sp>
    </p:spTree>
    <p:extLst>
      <p:ext uri="{BB962C8B-B14F-4D97-AF65-F5344CB8AC3E}">
        <p14:creationId xmlns:p14="http://schemas.microsoft.com/office/powerpoint/2010/main" val="2011936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2088058366"/>
              </p:ext>
            </p:extLst>
          </p:nvPr>
        </p:nvGraphicFramePr>
        <p:xfrm>
          <a:off x="1737328" y="466725"/>
          <a:ext cx="10307528" cy="6391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ounded Rectangle 1"/>
          <p:cNvSpPr/>
          <p:nvPr/>
        </p:nvSpPr>
        <p:spPr>
          <a:xfrm>
            <a:off x="1060274" y="694309"/>
            <a:ext cx="674556" cy="59361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Year </a:t>
            </a:r>
          </a:p>
          <a:p>
            <a:pPr algn="ctr"/>
            <a:endParaRPr lang="en-GB" sz="1600" dirty="0">
              <a:ln w="0"/>
              <a:solidFill>
                <a:schemeClr val="tx1"/>
              </a:solidFill>
              <a:effectLst>
                <a:outerShdw blurRad="38100" dist="19050" dir="2700000" algn="tl" rotWithShape="0">
                  <a:schemeClr val="dk1">
                    <a:alpha val="40000"/>
                  </a:schemeClr>
                </a:outerShdw>
              </a:effectLst>
            </a:endParaRPr>
          </a:p>
          <a:p>
            <a:pPr algn="ctr"/>
            <a:r>
              <a:rPr lang="en-GB" sz="1400" dirty="0">
                <a:ln w="0"/>
                <a:solidFill>
                  <a:schemeClr val="tx1"/>
                </a:solidFill>
                <a:effectLst>
                  <a:outerShdw blurRad="38100" dist="19050" dir="2700000" algn="tl" rotWithShape="0">
                    <a:schemeClr val="dk1">
                      <a:alpha val="40000"/>
                    </a:schemeClr>
                  </a:outerShdw>
                </a:effectLst>
              </a:rPr>
              <a:t>Year</a:t>
            </a:r>
          </a:p>
          <a:p>
            <a:pPr algn="ctr"/>
            <a:r>
              <a:rPr lang="en-GB" sz="1400" dirty="0">
                <a:ln w="0"/>
                <a:solidFill>
                  <a:schemeClr val="tx1"/>
                </a:solidFill>
                <a:effectLst>
                  <a:outerShdw blurRad="38100" dist="19050" dir="2700000" algn="tl" rotWithShape="0">
                    <a:schemeClr val="dk1">
                      <a:alpha val="40000"/>
                    </a:schemeClr>
                  </a:outerShdw>
                </a:effectLst>
              </a:rPr>
              <a:t>1 &amp; 2</a:t>
            </a:r>
          </a:p>
          <a:p>
            <a:pPr algn="ctr"/>
            <a:endParaRPr lang="en-GB" sz="1200" dirty="0">
              <a:ln w="0"/>
              <a:solidFill>
                <a:schemeClr val="tx1"/>
              </a:solidFill>
              <a:effectLst>
                <a:outerShdw blurRad="38100" dist="19050" dir="2700000" algn="tl" rotWithShape="0">
                  <a:schemeClr val="dk1">
                    <a:alpha val="40000"/>
                  </a:schemeClr>
                </a:outerShdw>
              </a:effectLst>
            </a:endParaRPr>
          </a:p>
          <a:p>
            <a:pPr algn="ctr"/>
            <a:endParaRPr lang="en-GB" sz="1600" dirty="0">
              <a:ln w="0"/>
              <a:solidFill>
                <a:schemeClr val="tx1"/>
              </a:solidFill>
              <a:effectLst>
                <a:outerShdw blurRad="38100" dist="19050" dir="2700000" algn="tl" rotWithShape="0">
                  <a:schemeClr val="dk1">
                    <a:alpha val="40000"/>
                  </a:schemeClr>
                </a:outerShdw>
              </a:effectLst>
            </a:endParaRPr>
          </a:p>
          <a:p>
            <a:pPr algn="ctr"/>
            <a:endParaRPr lang="en-GB" sz="1600" dirty="0">
              <a:ln w="0"/>
              <a:solidFill>
                <a:schemeClr val="tx1"/>
              </a:solidFill>
              <a:effectLst>
                <a:outerShdw blurRad="38100" dist="19050" dir="2700000" algn="tl" rotWithShape="0">
                  <a:schemeClr val="dk1">
                    <a:alpha val="40000"/>
                  </a:schemeClr>
                </a:outerShdw>
              </a:effectLst>
            </a:endParaRPr>
          </a:p>
          <a:p>
            <a:pPr algn="ctr"/>
            <a:endParaRPr lang="en-GB" sz="1600" dirty="0">
              <a:ln w="0"/>
              <a:solidFill>
                <a:schemeClr val="tx1"/>
              </a:solidFill>
              <a:effectLst>
                <a:outerShdw blurRad="38100" dist="19050" dir="2700000" algn="tl" rotWithShape="0">
                  <a:schemeClr val="dk1">
                    <a:alpha val="40000"/>
                  </a:schemeClr>
                </a:outerShdw>
              </a:effectLst>
            </a:endParaRPr>
          </a:p>
          <a:p>
            <a:pPr algn="ctr"/>
            <a:endParaRPr lang="en-GB" sz="1600" dirty="0">
              <a:ln w="0"/>
              <a:solidFill>
                <a:schemeClr val="tx1"/>
              </a:solidFill>
              <a:effectLst>
                <a:outerShdw blurRad="38100" dist="19050" dir="2700000" algn="tl" rotWithShape="0">
                  <a:schemeClr val="dk1">
                    <a:alpha val="40000"/>
                  </a:schemeClr>
                </a:outerShdw>
              </a:effectLst>
            </a:endParaRPr>
          </a:p>
          <a:p>
            <a:pPr algn="ctr"/>
            <a:endParaRPr lang="en-GB" sz="1600" dirty="0">
              <a:ln w="0"/>
              <a:solidFill>
                <a:schemeClr val="tx1"/>
              </a:solidFill>
              <a:effectLst>
                <a:outerShdw blurRad="38100" dist="19050" dir="2700000" algn="tl" rotWithShape="0">
                  <a:schemeClr val="dk1">
                    <a:alpha val="40000"/>
                  </a:schemeClr>
                </a:outerShdw>
              </a:effectLst>
            </a:endParaRPr>
          </a:p>
          <a:p>
            <a:pPr algn="ctr"/>
            <a:r>
              <a:rPr lang="en-GB" sz="1400" dirty="0">
                <a:ln w="0"/>
                <a:solidFill>
                  <a:schemeClr val="tx1"/>
                </a:solidFill>
                <a:effectLst>
                  <a:outerShdw blurRad="38100" dist="19050" dir="2700000" algn="tl" rotWithShape="0">
                    <a:schemeClr val="dk1">
                      <a:alpha val="40000"/>
                    </a:schemeClr>
                  </a:outerShdw>
                </a:effectLst>
              </a:rPr>
              <a:t>Year </a:t>
            </a:r>
          </a:p>
          <a:p>
            <a:pPr algn="ctr"/>
            <a:r>
              <a:rPr lang="en-GB" sz="1400" dirty="0">
                <a:ln w="0"/>
                <a:solidFill>
                  <a:schemeClr val="tx1"/>
                </a:solidFill>
                <a:effectLst>
                  <a:outerShdw blurRad="38100" dist="19050" dir="2700000" algn="tl" rotWithShape="0">
                    <a:schemeClr val="dk1">
                      <a:alpha val="40000"/>
                    </a:schemeClr>
                  </a:outerShdw>
                </a:effectLst>
              </a:rPr>
              <a:t>3 &amp; 4</a:t>
            </a:r>
          </a:p>
          <a:p>
            <a:pPr algn="ctr"/>
            <a:endParaRPr lang="en-GB" sz="1600" dirty="0">
              <a:ln w="0"/>
              <a:solidFill>
                <a:schemeClr val="tx1"/>
              </a:solidFill>
              <a:effectLst>
                <a:outerShdw blurRad="38100" dist="19050" dir="2700000" algn="tl" rotWithShape="0">
                  <a:schemeClr val="dk1">
                    <a:alpha val="40000"/>
                  </a:schemeClr>
                </a:outerShdw>
              </a:effectLst>
            </a:endParaRPr>
          </a:p>
          <a:p>
            <a:pPr algn="ctr"/>
            <a:endParaRPr lang="en-GB" sz="1600" dirty="0">
              <a:ln w="0"/>
              <a:solidFill>
                <a:schemeClr val="tx1"/>
              </a:solidFill>
              <a:effectLst>
                <a:outerShdw blurRad="38100" dist="19050" dir="2700000" algn="tl" rotWithShape="0">
                  <a:schemeClr val="dk1">
                    <a:alpha val="40000"/>
                  </a:schemeClr>
                </a:outerShdw>
              </a:effectLst>
            </a:endParaRPr>
          </a:p>
          <a:p>
            <a:pPr algn="ctr"/>
            <a:endParaRPr lang="en-GB" sz="1600" dirty="0">
              <a:ln w="0"/>
              <a:solidFill>
                <a:schemeClr val="tx1"/>
              </a:solidFill>
              <a:effectLst>
                <a:outerShdw blurRad="38100" dist="19050" dir="2700000" algn="tl" rotWithShape="0">
                  <a:schemeClr val="dk1">
                    <a:alpha val="40000"/>
                  </a:schemeClr>
                </a:outerShdw>
              </a:effectLst>
            </a:endParaRPr>
          </a:p>
          <a:p>
            <a:pPr algn="ctr"/>
            <a:endParaRPr lang="en-GB" sz="1600" dirty="0">
              <a:ln w="0"/>
              <a:solidFill>
                <a:schemeClr val="tx1"/>
              </a:solidFill>
              <a:effectLst>
                <a:outerShdw blurRad="38100" dist="19050" dir="2700000" algn="tl" rotWithShape="0">
                  <a:schemeClr val="dk1">
                    <a:alpha val="40000"/>
                  </a:schemeClr>
                </a:outerShdw>
              </a:effectLst>
            </a:endParaRPr>
          </a:p>
          <a:p>
            <a:pPr algn="ctr"/>
            <a:endParaRPr lang="en-GB" sz="1600" dirty="0">
              <a:ln w="0"/>
              <a:solidFill>
                <a:schemeClr val="tx1"/>
              </a:solidFill>
              <a:effectLst>
                <a:outerShdw blurRad="38100" dist="19050" dir="2700000" algn="tl" rotWithShape="0">
                  <a:schemeClr val="dk1">
                    <a:alpha val="40000"/>
                  </a:schemeClr>
                </a:outerShdw>
              </a:effectLst>
            </a:endParaRPr>
          </a:p>
          <a:p>
            <a:pPr algn="ctr"/>
            <a:endParaRPr lang="en-GB" sz="1600" dirty="0">
              <a:ln w="0"/>
              <a:solidFill>
                <a:schemeClr val="tx1"/>
              </a:solidFill>
              <a:effectLst>
                <a:outerShdw blurRad="38100" dist="19050" dir="2700000" algn="tl" rotWithShape="0">
                  <a:schemeClr val="dk1">
                    <a:alpha val="40000"/>
                  </a:schemeClr>
                </a:outerShdw>
              </a:effectLst>
            </a:endParaRPr>
          </a:p>
          <a:p>
            <a:pPr algn="ctr"/>
            <a:r>
              <a:rPr lang="en-GB" sz="1400" dirty="0">
                <a:ln w="0"/>
                <a:solidFill>
                  <a:schemeClr val="tx1"/>
                </a:solidFill>
                <a:effectLst>
                  <a:outerShdw blurRad="38100" dist="19050" dir="2700000" algn="tl" rotWithShape="0">
                    <a:schemeClr val="dk1">
                      <a:alpha val="40000"/>
                    </a:schemeClr>
                  </a:outerShdw>
                </a:effectLst>
              </a:rPr>
              <a:t>Year 5 &amp; 6</a:t>
            </a:r>
          </a:p>
          <a:p>
            <a:pPr algn="ctr"/>
            <a:endParaRPr lang="en-GB" dirty="0">
              <a:ln w="0"/>
              <a:solidFill>
                <a:schemeClr val="tx1"/>
              </a:solidFill>
              <a:effectLst>
                <a:outerShdw blurRad="38100" dist="19050" dir="2700000" algn="tl" rotWithShape="0">
                  <a:schemeClr val="dk1">
                    <a:alpha val="40000"/>
                  </a:schemeClr>
                </a:outerShdw>
              </a:effectLst>
            </a:endParaRPr>
          </a:p>
          <a:p>
            <a:pPr algn="ctr"/>
            <a:endParaRPr lang="en-GB" dirty="0">
              <a:ln w="0"/>
              <a:solidFill>
                <a:schemeClr val="tx1"/>
              </a:solidFill>
              <a:effectLst>
                <a:outerShdw blurRad="38100" dist="19050" dir="2700000" algn="tl" rotWithShape="0">
                  <a:schemeClr val="dk1">
                    <a:alpha val="40000"/>
                  </a:schemeClr>
                </a:outerShdw>
              </a:effectLst>
            </a:endParaRPr>
          </a:p>
          <a:p>
            <a:pPr algn="ctr"/>
            <a:endParaRPr lang="en-GB" dirty="0">
              <a:ln w="0"/>
              <a:solidFill>
                <a:schemeClr val="tx1"/>
              </a:solidFill>
              <a:effectLst>
                <a:outerShdw blurRad="38100" dist="19050" dir="2700000" algn="tl" rotWithShape="0">
                  <a:schemeClr val="dk1">
                    <a:alpha val="40000"/>
                  </a:schemeClr>
                </a:outerShdw>
              </a:effectLst>
            </a:endParaRPr>
          </a:p>
          <a:p>
            <a:pPr algn="ctr"/>
            <a:endParaRPr lang="en-GB" dirty="0"/>
          </a:p>
        </p:txBody>
      </p:sp>
      <p:cxnSp>
        <p:nvCxnSpPr>
          <p:cNvPr id="5" name="Straight Arrow Connector 4"/>
          <p:cNvCxnSpPr/>
          <p:nvPr/>
        </p:nvCxnSpPr>
        <p:spPr>
          <a:xfrm>
            <a:off x="1420964" y="1890053"/>
            <a:ext cx="0" cy="94438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p:cNvCxnSpPr/>
          <p:nvPr/>
        </p:nvCxnSpPr>
        <p:spPr>
          <a:xfrm>
            <a:off x="1420964" y="4021413"/>
            <a:ext cx="0" cy="94438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 name="Rounded Rectangle 2"/>
          <p:cNvSpPr/>
          <p:nvPr/>
        </p:nvSpPr>
        <p:spPr>
          <a:xfrm>
            <a:off x="236483" y="107552"/>
            <a:ext cx="2065282" cy="4729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Year Group</a:t>
            </a:r>
          </a:p>
          <a:p>
            <a:pPr algn="ctr"/>
            <a:r>
              <a:rPr lang="en-GB" dirty="0"/>
              <a:t>Focus</a:t>
            </a:r>
          </a:p>
        </p:txBody>
      </p:sp>
    </p:spTree>
    <p:extLst>
      <p:ext uri="{BB962C8B-B14F-4D97-AF65-F5344CB8AC3E}">
        <p14:creationId xmlns:p14="http://schemas.microsoft.com/office/powerpoint/2010/main" val="4205652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600" b="1" dirty="0"/>
              <a:t>Fluent reading involves the reader in processing other clues …we need to teach children to ‘</a:t>
            </a:r>
            <a:r>
              <a:rPr lang="en-GB" sz="3600" b="1" u="sng" dirty="0"/>
              <a:t>survey the text’ </a:t>
            </a:r>
            <a:r>
              <a:rPr lang="en-GB" sz="3600" b="1" dirty="0"/>
              <a:t>for these clues</a:t>
            </a:r>
          </a:p>
        </p:txBody>
      </p:sp>
      <p:sp>
        <p:nvSpPr>
          <p:cNvPr id="3" name="Content Placeholder 2"/>
          <p:cNvSpPr>
            <a:spLocks noGrp="1"/>
          </p:cNvSpPr>
          <p:nvPr>
            <p:ph idx="1"/>
          </p:nvPr>
        </p:nvSpPr>
        <p:spPr>
          <a:xfrm>
            <a:off x="1734207" y="2133600"/>
            <a:ext cx="10457793" cy="4346028"/>
          </a:xfrm>
        </p:spPr>
        <p:txBody>
          <a:bodyPr>
            <a:normAutofit/>
          </a:bodyPr>
          <a:lstStyle/>
          <a:p>
            <a:r>
              <a:rPr lang="en-GB" dirty="0"/>
              <a:t>… not just the grapheme – phoneme correspondences, e.g. alternate sounds</a:t>
            </a:r>
          </a:p>
          <a:p>
            <a:pPr marL="0" indent="0">
              <a:buNone/>
            </a:pPr>
            <a:endParaRPr lang="en-GB" dirty="0"/>
          </a:p>
          <a:p>
            <a:r>
              <a:rPr lang="en-GB" b="1" dirty="0">
                <a:solidFill>
                  <a:schemeClr val="accent4">
                    <a:lumMod val="75000"/>
                  </a:schemeClr>
                </a:solidFill>
              </a:rPr>
              <a:t>Full stops </a:t>
            </a:r>
            <a:r>
              <a:rPr lang="en-GB" dirty="0">
                <a:solidFill>
                  <a:schemeClr val="accent4">
                    <a:lumMod val="75000"/>
                  </a:schemeClr>
                </a:solidFill>
              </a:rPr>
              <a:t>- ensuring that the reader stops there and doesn’t read through them</a:t>
            </a:r>
          </a:p>
          <a:p>
            <a:r>
              <a:rPr lang="en-GB" b="1" dirty="0">
                <a:solidFill>
                  <a:schemeClr val="accent4">
                    <a:lumMod val="75000"/>
                  </a:schemeClr>
                </a:solidFill>
              </a:rPr>
              <a:t>Run on lines</a:t>
            </a:r>
            <a:r>
              <a:rPr lang="en-GB" dirty="0">
                <a:solidFill>
                  <a:schemeClr val="accent4">
                    <a:lumMod val="75000"/>
                  </a:schemeClr>
                </a:solidFill>
              </a:rPr>
              <a:t> – sentences which run beyond the end of the line of print need to be read without a pause </a:t>
            </a:r>
          </a:p>
          <a:p>
            <a:r>
              <a:rPr lang="en-GB" b="1" dirty="0">
                <a:solidFill>
                  <a:schemeClr val="accent4">
                    <a:lumMod val="60000"/>
                    <a:lumOff val="40000"/>
                  </a:schemeClr>
                </a:solidFill>
              </a:rPr>
              <a:t>Punctuation – particularly full stops and commas </a:t>
            </a:r>
            <a:r>
              <a:rPr lang="en-GB" dirty="0">
                <a:solidFill>
                  <a:schemeClr val="accent4">
                    <a:lumMod val="60000"/>
                    <a:lumOff val="40000"/>
                  </a:schemeClr>
                </a:solidFill>
              </a:rPr>
              <a:t>– indicating where the reader can take a breath</a:t>
            </a:r>
          </a:p>
          <a:p>
            <a:r>
              <a:rPr lang="en-GB" b="1" dirty="0">
                <a:solidFill>
                  <a:schemeClr val="accent4">
                    <a:lumMod val="60000"/>
                    <a:lumOff val="40000"/>
                  </a:schemeClr>
                </a:solidFill>
              </a:rPr>
              <a:t>Text that is ‘chunked’, </a:t>
            </a:r>
            <a:r>
              <a:rPr lang="en-GB" dirty="0">
                <a:solidFill>
                  <a:schemeClr val="accent4">
                    <a:lumMod val="60000"/>
                    <a:lumOff val="40000"/>
                  </a:schemeClr>
                </a:solidFill>
              </a:rPr>
              <a:t>e.g. adverbials, clauses between commas and noun phrases, e.g. </a:t>
            </a:r>
            <a:r>
              <a:rPr lang="en-GB" i="1" dirty="0">
                <a:solidFill>
                  <a:schemeClr val="accent4">
                    <a:lumMod val="60000"/>
                    <a:lumOff val="40000"/>
                  </a:schemeClr>
                </a:solidFill>
              </a:rPr>
              <a:t>the little red hen</a:t>
            </a:r>
            <a:r>
              <a:rPr lang="en-GB" dirty="0">
                <a:solidFill>
                  <a:schemeClr val="accent4">
                    <a:lumMod val="60000"/>
                    <a:lumOff val="40000"/>
                  </a:schemeClr>
                </a:solidFill>
              </a:rPr>
              <a:t>, should be read as a unit not as separate, disconnected words</a:t>
            </a:r>
          </a:p>
          <a:p>
            <a:r>
              <a:rPr lang="en-GB" b="1" dirty="0">
                <a:solidFill>
                  <a:schemeClr val="accent5">
                    <a:lumMod val="60000"/>
                    <a:lumOff val="40000"/>
                  </a:schemeClr>
                </a:solidFill>
              </a:rPr>
              <a:t>Word clues</a:t>
            </a:r>
            <a:r>
              <a:rPr lang="en-GB" dirty="0">
                <a:solidFill>
                  <a:schemeClr val="accent5">
                    <a:lumMod val="60000"/>
                    <a:lumOff val="40000"/>
                  </a:schemeClr>
                </a:solidFill>
              </a:rPr>
              <a:t>, such as speech verbs</a:t>
            </a:r>
          </a:p>
          <a:p>
            <a:r>
              <a:rPr lang="en-GB" b="1" dirty="0">
                <a:solidFill>
                  <a:schemeClr val="accent5">
                    <a:lumMod val="60000"/>
                    <a:lumOff val="40000"/>
                  </a:schemeClr>
                </a:solidFill>
              </a:rPr>
              <a:t>Other text clues </a:t>
            </a:r>
            <a:r>
              <a:rPr lang="en-GB" dirty="0">
                <a:solidFill>
                  <a:schemeClr val="accent5">
                    <a:lumMod val="60000"/>
                    <a:lumOff val="40000"/>
                  </a:schemeClr>
                </a:solidFill>
              </a:rPr>
              <a:t>- such as bold print or italic writing </a:t>
            </a:r>
          </a:p>
        </p:txBody>
      </p:sp>
    </p:spTree>
    <p:extLst>
      <p:ext uri="{BB962C8B-B14F-4D97-AF65-F5344CB8AC3E}">
        <p14:creationId xmlns:p14="http://schemas.microsoft.com/office/powerpoint/2010/main" val="30446139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u="sng" dirty="0"/>
              <a:t>Reading fluency lessons</a:t>
            </a:r>
          </a:p>
        </p:txBody>
      </p:sp>
      <p:sp>
        <p:nvSpPr>
          <p:cNvPr id="3" name="Content Placeholder 2"/>
          <p:cNvSpPr>
            <a:spLocks noGrp="1"/>
          </p:cNvSpPr>
          <p:nvPr>
            <p:ph idx="1"/>
          </p:nvPr>
        </p:nvSpPr>
        <p:spPr>
          <a:xfrm>
            <a:off x="838200" y="1825625"/>
            <a:ext cx="10844048" cy="4512113"/>
          </a:xfrm>
        </p:spPr>
        <p:txBody>
          <a:bodyPr>
            <a:normAutofit/>
          </a:bodyPr>
          <a:lstStyle/>
          <a:p>
            <a:pPr lvl="0"/>
            <a:r>
              <a:rPr lang="en-GB" dirty="0"/>
              <a:t>20 </a:t>
            </a:r>
            <a:r>
              <a:rPr lang="en-GB" dirty="0" err="1"/>
              <a:t>mins</a:t>
            </a:r>
            <a:r>
              <a:rPr lang="en-GB" dirty="0"/>
              <a:t> [Discrete or as part of a Whole Class Reading Lesson] </a:t>
            </a:r>
          </a:p>
          <a:p>
            <a:pPr lvl="0"/>
            <a:r>
              <a:rPr lang="en-GB" dirty="0"/>
              <a:t>When teaching Fluency, the Teacher/ TA models effective and expressive reading a number of times, and points out the clues that lead them to read the text that way. The group are given multiple opportunities to practise reading aloud and improve their fluency, expression and phrasing</a:t>
            </a:r>
          </a:p>
          <a:p>
            <a:pPr lvl="0"/>
            <a:endParaRPr lang="en-GB" dirty="0"/>
          </a:p>
          <a:p>
            <a:pPr lvl="0"/>
            <a:endParaRPr lang="en-GB" dirty="0"/>
          </a:p>
          <a:p>
            <a:pPr marL="0" lvl="0" indent="0">
              <a:buNone/>
            </a:pPr>
            <a:r>
              <a:rPr lang="en-GB" dirty="0">
                <a:solidFill>
                  <a:srgbClr val="FF0000"/>
                </a:solidFill>
              </a:rPr>
              <a:t>[This will come after ‘unpicking the text’ or clarifying vocabulary, so that the class begin the Fluency part with a good understanding of what the text is about. They should be able to visualise what they are reading about.] </a:t>
            </a:r>
          </a:p>
          <a:p>
            <a:pPr marL="0" lvl="0" indent="0">
              <a:buNone/>
            </a:pPr>
            <a:endParaRPr lang="en-GB" dirty="0"/>
          </a:p>
          <a:p>
            <a:endParaRPr lang="en-GB" dirty="0"/>
          </a:p>
        </p:txBody>
      </p:sp>
    </p:spTree>
    <p:extLst>
      <p:ext uri="{BB962C8B-B14F-4D97-AF65-F5344CB8AC3E}">
        <p14:creationId xmlns:p14="http://schemas.microsoft.com/office/powerpoint/2010/main" val="3696942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0" y="101600"/>
          <a:ext cx="10387013" cy="6075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8820727" y="4969164"/>
            <a:ext cx="1496291" cy="646331"/>
          </a:xfrm>
          <a:prstGeom prst="rect">
            <a:avLst/>
          </a:prstGeom>
          <a:noFill/>
        </p:spPr>
        <p:txBody>
          <a:bodyPr wrap="square" rtlCol="0">
            <a:spAutoFit/>
          </a:bodyPr>
          <a:lstStyle/>
          <a:p>
            <a:endParaRPr lang="en-GB" dirty="0"/>
          </a:p>
          <a:p>
            <a:pPr marL="285750" indent="-285750">
              <a:buFont typeface="Arial" panose="020B0604020202020204" pitchFamily="34" charset="0"/>
              <a:buChar char="•"/>
            </a:pPr>
            <a:r>
              <a:rPr lang="en-GB" dirty="0"/>
              <a:t>Step 5</a:t>
            </a:r>
          </a:p>
        </p:txBody>
      </p:sp>
      <p:sp>
        <p:nvSpPr>
          <p:cNvPr id="6" name="TextBox 5"/>
          <p:cNvSpPr txBox="1"/>
          <p:nvPr/>
        </p:nvSpPr>
        <p:spPr>
          <a:xfrm>
            <a:off x="7499927" y="4193309"/>
            <a:ext cx="1219200" cy="369332"/>
          </a:xfrm>
          <a:prstGeom prst="rect">
            <a:avLst/>
          </a:prstGeom>
          <a:noFill/>
        </p:spPr>
        <p:txBody>
          <a:bodyPr wrap="square" rtlCol="0">
            <a:spAutoFit/>
          </a:bodyPr>
          <a:lstStyle/>
          <a:p>
            <a:pPr marL="285750" indent="-285750">
              <a:buFont typeface="Arial" panose="020B0604020202020204" pitchFamily="34" charset="0"/>
              <a:buChar char="•"/>
            </a:pPr>
            <a:r>
              <a:rPr lang="en-GB" dirty="0"/>
              <a:t>Step 4 </a:t>
            </a:r>
          </a:p>
        </p:txBody>
      </p:sp>
      <p:sp>
        <p:nvSpPr>
          <p:cNvPr id="7" name="TextBox 6"/>
          <p:cNvSpPr txBox="1"/>
          <p:nvPr/>
        </p:nvSpPr>
        <p:spPr>
          <a:xfrm>
            <a:off x="6317673" y="822036"/>
            <a:ext cx="5206920" cy="1477328"/>
          </a:xfrm>
          <a:prstGeom prst="rect">
            <a:avLst/>
          </a:prstGeom>
          <a:noFill/>
        </p:spPr>
        <p:txBody>
          <a:bodyPr wrap="square" rtlCol="0">
            <a:spAutoFit/>
          </a:bodyPr>
          <a:lstStyle/>
          <a:p>
            <a:r>
              <a:rPr lang="en-GB" b="1" dirty="0"/>
              <a:t>Reading Fluency Lesson sequence</a:t>
            </a:r>
          </a:p>
          <a:p>
            <a:endParaRPr lang="en-GB" b="1" dirty="0"/>
          </a:p>
          <a:p>
            <a:r>
              <a:rPr lang="en-GB" b="1" dirty="0"/>
              <a:t>Using a short paragraph or section of the text, which is complex enough to be interesting [specific to the year group] </a:t>
            </a:r>
          </a:p>
        </p:txBody>
      </p:sp>
    </p:spTree>
    <p:extLst>
      <p:ext uri="{BB962C8B-B14F-4D97-AF65-F5344CB8AC3E}">
        <p14:creationId xmlns:p14="http://schemas.microsoft.com/office/powerpoint/2010/main" val="4104584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GB" dirty="0"/>
            </a:br>
            <a:br>
              <a:rPr lang="en-GB" dirty="0"/>
            </a:br>
            <a:br>
              <a:rPr lang="en-GB" dirty="0"/>
            </a:br>
            <a:endParaRPr lang="en-GB" dirty="0"/>
          </a:p>
        </p:txBody>
      </p:sp>
      <p:pic>
        <p:nvPicPr>
          <p:cNvPr id="4" name="Content Placeholder 3"/>
          <p:cNvPicPr>
            <a:picLocks noGrp="1" noChangeAspect="1"/>
          </p:cNvPicPr>
          <p:nvPr>
            <p:ph idx="1"/>
          </p:nvPr>
        </p:nvPicPr>
        <p:blipFill>
          <a:blip r:embed="rId2"/>
          <a:stretch>
            <a:fillRect/>
          </a:stretch>
        </p:blipFill>
        <p:spPr>
          <a:xfrm>
            <a:off x="1890507" y="114088"/>
            <a:ext cx="8161846" cy="6587611"/>
          </a:xfrm>
          <a:prstGeom prst="rect">
            <a:avLst/>
          </a:prstGeom>
        </p:spPr>
      </p:pic>
    </p:spTree>
    <p:extLst>
      <p:ext uri="{BB962C8B-B14F-4D97-AF65-F5344CB8AC3E}">
        <p14:creationId xmlns:p14="http://schemas.microsoft.com/office/powerpoint/2010/main" val="776623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Boo!</a:t>
            </a:r>
          </a:p>
        </p:txBody>
      </p:sp>
      <p:pic>
        <p:nvPicPr>
          <p:cNvPr id="6" name="Content Placeholder 5"/>
          <p:cNvPicPr>
            <a:picLocks noGrp="1" noChangeAspect="1"/>
          </p:cNvPicPr>
          <p:nvPr>
            <p:ph idx="1"/>
          </p:nvPr>
        </p:nvPicPr>
        <p:blipFill>
          <a:blip r:embed="rId2"/>
          <a:stretch>
            <a:fillRect/>
          </a:stretch>
        </p:blipFill>
        <p:spPr>
          <a:xfrm>
            <a:off x="3186546" y="1825625"/>
            <a:ext cx="5569528" cy="4351338"/>
          </a:xfrm>
          <a:prstGeom prst="rect">
            <a:avLst/>
          </a:prstGeom>
        </p:spPr>
      </p:pic>
    </p:spTree>
    <p:extLst>
      <p:ext uri="{BB962C8B-B14F-4D97-AF65-F5344CB8AC3E}">
        <p14:creationId xmlns:p14="http://schemas.microsoft.com/office/powerpoint/2010/main" val="3185048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897335798"/>
              </p:ext>
            </p:extLst>
          </p:nvPr>
        </p:nvGraphicFramePr>
        <p:xfrm>
          <a:off x="0" y="101601"/>
          <a:ext cx="11319641" cy="6236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8820727" y="4969164"/>
            <a:ext cx="1496291" cy="646331"/>
          </a:xfrm>
          <a:prstGeom prst="rect">
            <a:avLst/>
          </a:prstGeom>
          <a:noFill/>
        </p:spPr>
        <p:txBody>
          <a:bodyPr wrap="square" rtlCol="0">
            <a:spAutoFit/>
          </a:bodyPr>
          <a:lstStyle/>
          <a:p>
            <a:endParaRPr lang="en-GB" dirty="0"/>
          </a:p>
          <a:p>
            <a:pPr marL="285750" indent="-285750">
              <a:buFont typeface="Arial" panose="020B0604020202020204" pitchFamily="34" charset="0"/>
              <a:buChar char="•"/>
            </a:pPr>
            <a:r>
              <a:rPr lang="en-GB" dirty="0"/>
              <a:t>Step 5</a:t>
            </a:r>
          </a:p>
        </p:txBody>
      </p:sp>
      <p:sp>
        <p:nvSpPr>
          <p:cNvPr id="6" name="TextBox 5"/>
          <p:cNvSpPr txBox="1"/>
          <p:nvPr/>
        </p:nvSpPr>
        <p:spPr>
          <a:xfrm>
            <a:off x="7499927" y="4193309"/>
            <a:ext cx="1219200" cy="369332"/>
          </a:xfrm>
          <a:prstGeom prst="rect">
            <a:avLst/>
          </a:prstGeom>
          <a:noFill/>
        </p:spPr>
        <p:txBody>
          <a:bodyPr wrap="square" rtlCol="0">
            <a:spAutoFit/>
          </a:bodyPr>
          <a:lstStyle/>
          <a:p>
            <a:pPr marL="285750" indent="-285750">
              <a:buFont typeface="Arial" panose="020B0604020202020204" pitchFamily="34" charset="0"/>
              <a:buChar char="•"/>
            </a:pPr>
            <a:r>
              <a:rPr lang="en-GB" dirty="0"/>
              <a:t>Step 4 </a:t>
            </a:r>
          </a:p>
        </p:txBody>
      </p:sp>
      <p:sp>
        <p:nvSpPr>
          <p:cNvPr id="7" name="TextBox 6"/>
          <p:cNvSpPr txBox="1"/>
          <p:nvPr/>
        </p:nvSpPr>
        <p:spPr>
          <a:xfrm>
            <a:off x="6317673" y="822036"/>
            <a:ext cx="3546763" cy="646331"/>
          </a:xfrm>
          <a:prstGeom prst="rect">
            <a:avLst/>
          </a:prstGeom>
          <a:noFill/>
        </p:spPr>
        <p:txBody>
          <a:bodyPr wrap="square" rtlCol="0">
            <a:spAutoFit/>
          </a:bodyPr>
          <a:lstStyle/>
          <a:p>
            <a:r>
              <a:rPr lang="en-GB" b="1" dirty="0"/>
              <a:t>Reading Fluency Lesson sequence </a:t>
            </a:r>
          </a:p>
        </p:txBody>
      </p:sp>
    </p:spTree>
    <p:extLst>
      <p:ext uri="{BB962C8B-B14F-4D97-AF65-F5344CB8AC3E}">
        <p14:creationId xmlns:p14="http://schemas.microsoft.com/office/powerpoint/2010/main" val="3983316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84131" y="333594"/>
            <a:ext cx="4980709" cy="132556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Step 1 – model the reading </a:t>
            </a:r>
            <a:r>
              <a:rPr lang="en-GB" sz="2800" b="1" i="1" dirty="0">
                <a:solidFill>
                  <a:schemeClr val="tx1"/>
                </a:solidFill>
              </a:rPr>
              <a:t>to</a:t>
            </a:r>
            <a:r>
              <a:rPr lang="en-GB" sz="2000" b="1" dirty="0">
                <a:solidFill>
                  <a:schemeClr val="tx1"/>
                </a:solidFill>
              </a:rPr>
              <a:t> the group </a:t>
            </a:r>
          </a:p>
        </p:txBody>
      </p:sp>
      <p:sp>
        <p:nvSpPr>
          <p:cNvPr id="3" name="Content Placeholder 2"/>
          <p:cNvSpPr>
            <a:spLocks noGrp="1"/>
          </p:cNvSpPr>
          <p:nvPr>
            <p:ph idx="1"/>
          </p:nvPr>
        </p:nvSpPr>
        <p:spPr/>
        <p:txBody>
          <a:bodyPr>
            <a:normAutofit fontScale="92500" lnSpcReduction="10000"/>
          </a:bodyPr>
          <a:lstStyle/>
          <a:p>
            <a:pPr marL="0" indent="0">
              <a:buNone/>
            </a:pPr>
            <a:endParaRPr lang="en-GB" sz="4400" dirty="0"/>
          </a:p>
          <a:p>
            <a:pPr marL="0" indent="0">
              <a:buNone/>
            </a:pPr>
            <a:r>
              <a:rPr lang="en-GB" sz="4400" dirty="0"/>
              <a:t>Boo!</a:t>
            </a:r>
          </a:p>
          <a:p>
            <a:pPr marL="0" indent="0">
              <a:buNone/>
            </a:pPr>
            <a:r>
              <a:rPr lang="en-GB" sz="4400" dirty="0"/>
              <a:t>She didn’t like it at all when her father had to go down to London and, for the first time, she had to sleep alone in the old house.</a:t>
            </a:r>
          </a:p>
        </p:txBody>
      </p:sp>
    </p:spTree>
    <p:extLst>
      <p:ext uri="{BB962C8B-B14F-4D97-AF65-F5344CB8AC3E}">
        <p14:creationId xmlns:p14="http://schemas.microsoft.com/office/powerpoint/2010/main" val="1378530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 is fluency important?</a:t>
            </a:r>
          </a:p>
        </p:txBody>
      </p:sp>
      <p:sp>
        <p:nvSpPr>
          <p:cNvPr id="3" name="Content Placeholder 2"/>
          <p:cNvSpPr>
            <a:spLocks noGrp="1"/>
          </p:cNvSpPr>
          <p:nvPr>
            <p:ph idx="1"/>
          </p:nvPr>
        </p:nvSpPr>
        <p:spPr/>
        <p:txBody>
          <a:bodyPr/>
          <a:lstStyle/>
          <a:p>
            <a:r>
              <a:rPr lang="en-GB" sz="2800" dirty="0"/>
              <a:t>Reading aloud accurately and at a reasonable pace are important aspects of the reading process. If a child can do this then ‘cognitive space’ is freed up to allow them to concentrate on taking meaning from the text. </a:t>
            </a:r>
          </a:p>
          <a:p>
            <a:endParaRPr lang="en-GB" dirty="0"/>
          </a:p>
        </p:txBody>
      </p:sp>
    </p:spTree>
    <p:extLst>
      <p:ext uri="{BB962C8B-B14F-4D97-AF65-F5344CB8AC3E}">
        <p14:creationId xmlns:p14="http://schemas.microsoft.com/office/powerpoint/2010/main" val="23922922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838200" y="293688"/>
            <a:ext cx="5045364" cy="1325562"/>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r>
              <a:rPr lang="en-GB" sz="2000" b="1" dirty="0">
                <a:solidFill>
                  <a:schemeClr val="tx1"/>
                </a:solidFill>
              </a:rPr>
              <a:t>Step 2 – survey the text – point out the clues you’re using</a:t>
            </a:r>
          </a:p>
        </p:txBody>
      </p:sp>
      <p:sp>
        <p:nvSpPr>
          <p:cNvPr id="3" name="Content Placeholder 2"/>
          <p:cNvSpPr>
            <a:spLocks noGrp="1"/>
          </p:cNvSpPr>
          <p:nvPr>
            <p:ph idx="1"/>
          </p:nvPr>
        </p:nvSpPr>
        <p:spPr/>
        <p:txBody>
          <a:bodyPr>
            <a:normAutofit/>
          </a:bodyPr>
          <a:lstStyle/>
          <a:p>
            <a:pPr marL="0" indent="0">
              <a:buNone/>
            </a:pPr>
            <a:endParaRPr lang="en-GB" sz="4400" dirty="0"/>
          </a:p>
        </p:txBody>
      </p:sp>
      <p:graphicFrame>
        <p:nvGraphicFramePr>
          <p:cNvPr id="6" name="Table 5"/>
          <p:cNvGraphicFramePr>
            <a:graphicFrameLocks noGrp="1"/>
          </p:cNvGraphicFramePr>
          <p:nvPr/>
        </p:nvGraphicFramePr>
        <p:xfrm>
          <a:off x="838200" y="1690688"/>
          <a:ext cx="10515600" cy="4876367"/>
        </p:xfrm>
        <a:graphic>
          <a:graphicData uri="http://schemas.openxmlformats.org/drawingml/2006/table">
            <a:tbl>
              <a:tblPr firstRow="1" bandRow="1">
                <a:tableStyleId>{5C22544A-7EE6-4342-B048-85BDC9FD1C3A}</a:tableStyleId>
              </a:tblPr>
              <a:tblGrid>
                <a:gridCol w="208280">
                  <a:extLst>
                    <a:ext uri="{9D8B030D-6E8A-4147-A177-3AD203B41FA5}">
                      <a16:colId xmlns:a16="http://schemas.microsoft.com/office/drawing/2014/main" val="1555568697"/>
                    </a:ext>
                  </a:extLst>
                </a:gridCol>
                <a:gridCol w="10099040">
                  <a:extLst>
                    <a:ext uri="{9D8B030D-6E8A-4147-A177-3AD203B41FA5}">
                      <a16:colId xmlns:a16="http://schemas.microsoft.com/office/drawing/2014/main" val="1187816905"/>
                    </a:ext>
                  </a:extLst>
                </a:gridCol>
                <a:gridCol w="208280">
                  <a:extLst>
                    <a:ext uri="{9D8B030D-6E8A-4147-A177-3AD203B41FA5}">
                      <a16:colId xmlns:a16="http://schemas.microsoft.com/office/drawing/2014/main" val="3121396915"/>
                    </a:ext>
                  </a:extLst>
                </a:gridCol>
              </a:tblGrid>
              <a:tr h="4876367">
                <a:tc>
                  <a:txBody>
                    <a:bodyPr/>
                    <a:lstStyle/>
                    <a:p>
                      <a:endParaRPr lang="en-GB"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a:t>Boo!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a:t>She didn’t like it at all when her father had to go down to London and, for the first time, she had to sleep alone in the old house.</a:t>
                      </a:r>
                    </a:p>
                    <a:p>
                      <a:endParaRPr lang="en-GB"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tc>
                  <a:txBody>
                    <a:bodyPr/>
                    <a:lstStyle/>
                    <a:p>
                      <a:endParaRPr lang="en-GB"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701544379"/>
                  </a:ext>
                </a:extLst>
              </a:tr>
            </a:tbl>
          </a:graphicData>
        </a:graphic>
      </p:graphicFrame>
      <p:sp>
        <p:nvSpPr>
          <p:cNvPr id="12" name="Line Callout 2 11"/>
          <p:cNvSpPr/>
          <p:nvPr/>
        </p:nvSpPr>
        <p:spPr>
          <a:xfrm>
            <a:off x="6225309" y="2586182"/>
            <a:ext cx="2438400" cy="609030"/>
          </a:xfrm>
          <a:prstGeom prst="borderCallout2">
            <a:avLst>
              <a:gd name="adj1" fmla="val 18750"/>
              <a:gd name="adj2" fmla="val -8333"/>
              <a:gd name="adj3" fmla="val 18750"/>
              <a:gd name="adj4" fmla="val -16667"/>
              <a:gd name="adj5" fmla="val 162233"/>
              <a:gd name="adj6" fmla="val -45530"/>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dirty="0"/>
          </a:p>
          <a:p>
            <a:pPr algn="ctr"/>
            <a:r>
              <a:rPr lang="en-GB" dirty="0"/>
              <a:t>Natural (slight) pause after </a:t>
            </a:r>
            <a:r>
              <a:rPr lang="en-GB" i="1" dirty="0"/>
              <a:t>all</a:t>
            </a:r>
          </a:p>
          <a:p>
            <a:pPr algn="ctr"/>
            <a:endParaRPr lang="en-GB" dirty="0"/>
          </a:p>
        </p:txBody>
      </p:sp>
      <p:sp>
        <p:nvSpPr>
          <p:cNvPr id="13" name="Line Callout 3 12"/>
          <p:cNvSpPr/>
          <p:nvPr/>
        </p:nvSpPr>
        <p:spPr>
          <a:xfrm>
            <a:off x="1462809" y="1754339"/>
            <a:ext cx="2068945" cy="1440873"/>
          </a:xfrm>
          <a:prstGeom prst="borderCallout3">
            <a:avLst>
              <a:gd name="adj1" fmla="val 23237"/>
              <a:gd name="adj2" fmla="val -2529"/>
              <a:gd name="adj3" fmla="val 105930"/>
              <a:gd name="adj4" fmla="val -9077"/>
              <a:gd name="adj5" fmla="val 119231"/>
              <a:gd name="adj6" fmla="val 25744"/>
              <a:gd name="adj7" fmla="val 180911"/>
              <a:gd name="adj8" fmla="val 207738"/>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Adverbial phrase between commas – chunk </a:t>
            </a:r>
          </a:p>
          <a:p>
            <a:pPr algn="ctr"/>
            <a:r>
              <a:rPr lang="en-GB" dirty="0"/>
              <a:t>the words together as a unit</a:t>
            </a:r>
          </a:p>
        </p:txBody>
      </p:sp>
      <p:sp>
        <p:nvSpPr>
          <p:cNvPr id="14" name="Line Callout 2 13"/>
          <p:cNvSpPr/>
          <p:nvPr/>
        </p:nvSpPr>
        <p:spPr>
          <a:xfrm>
            <a:off x="9103591" y="4689547"/>
            <a:ext cx="1511300" cy="1682462"/>
          </a:xfrm>
          <a:prstGeom prst="borderCallout2">
            <a:avLst>
              <a:gd name="adj1" fmla="val 18750"/>
              <a:gd name="adj2" fmla="val -8333"/>
              <a:gd name="adj3" fmla="val 18750"/>
              <a:gd name="adj4" fmla="val -16667"/>
              <a:gd name="adj5" fmla="val -43410"/>
              <a:gd name="adj6" fmla="val 66657"/>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Sentences run on past the end of the line, keep reading!</a:t>
            </a:r>
          </a:p>
          <a:p>
            <a:pPr algn="ctr"/>
            <a:endParaRPr lang="en-GB" dirty="0"/>
          </a:p>
        </p:txBody>
      </p:sp>
      <p:sp>
        <p:nvSpPr>
          <p:cNvPr id="15" name="Line Callout 3 14"/>
          <p:cNvSpPr/>
          <p:nvPr/>
        </p:nvSpPr>
        <p:spPr>
          <a:xfrm>
            <a:off x="2687205" y="5350439"/>
            <a:ext cx="3288145" cy="1089890"/>
          </a:xfrm>
          <a:prstGeom prst="borderCallout3">
            <a:avLst>
              <a:gd name="adj1" fmla="val 16437"/>
              <a:gd name="adj2" fmla="val -1872"/>
              <a:gd name="adj3" fmla="val 18750"/>
              <a:gd name="adj4" fmla="val -16667"/>
              <a:gd name="adj5" fmla="val -12409"/>
              <a:gd name="adj6" fmla="val 6086"/>
              <a:gd name="adj7" fmla="val -89956"/>
              <a:gd name="adj8" fmla="val 53184"/>
            </a:avLst>
          </a:prstGeom>
          <a:noFill/>
          <a:ln w="9525" cap="flat" cmpd="sng" algn="ctr">
            <a:solidFill>
              <a:schemeClr val="tx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dirty="0"/>
              <a:t>Comma after </a:t>
            </a:r>
            <a:r>
              <a:rPr lang="en-GB" i="1" dirty="0"/>
              <a:t>and</a:t>
            </a:r>
            <a:r>
              <a:rPr lang="en-GB" dirty="0"/>
              <a:t> means that you pause there. </a:t>
            </a:r>
            <a:r>
              <a:rPr lang="en-GB" i="1" dirty="0"/>
              <a:t>And</a:t>
            </a:r>
            <a:r>
              <a:rPr lang="en-GB" dirty="0"/>
              <a:t> given emphasis</a:t>
            </a:r>
          </a:p>
          <a:p>
            <a:pPr algn="ctr"/>
            <a:endParaRPr lang="en-GB" dirty="0"/>
          </a:p>
        </p:txBody>
      </p:sp>
      <p:sp>
        <p:nvSpPr>
          <p:cNvPr id="9" name="Line Callout 2 8"/>
          <p:cNvSpPr/>
          <p:nvPr/>
        </p:nvSpPr>
        <p:spPr>
          <a:xfrm>
            <a:off x="4802908" y="1619402"/>
            <a:ext cx="3602181" cy="703414"/>
          </a:xfrm>
          <a:prstGeom prst="borderCallout2">
            <a:avLst>
              <a:gd name="adj1" fmla="val 18750"/>
              <a:gd name="adj2" fmla="val -8333"/>
              <a:gd name="adj3" fmla="val 18750"/>
              <a:gd name="adj4" fmla="val -16667"/>
              <a:gd name="adj5" fmla="val 228770"/>
              <a:gd name="adj6" fmla="val -77531"/>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dirty="0"/>
          </a:p>
          <a:p>
            <a:pPr algn="ctr"/>
            <a:r>
              <a:rPr lang="en-GB" dirty="0"/>
              <a:t>Exclamation mark tells me to read it with excitement – like I’m jumping out and surprising someone</a:t>
            </a:r>
            <a:endParaRPr lang="en-GB" i="1" dirty="0"/>
          </a:p>
          <a:p>
            <a:pPr algn="ctr"/>
            <a:endParaRPr lang="en-GB" dirty="0"/>
          </a:p>
        </p:txBody>
      </p:sp>
    </p:spTree>
    <p:extLst>
      <p:ext uri="{BB962C8B-B14F-4D97-AF65-F5344CB8AC3E}">
        <p14:creationId xmlns:p14="http://schemas.microsoft.com/office/powerpoint/2010/main" val="863981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1658007" y="396656"/>
            <a:ext cx="4675909" cy="132556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Step 3 – re-read the text </a:t>
            </a:r>
            <a:r>
              <a:rPr lang="en-GB" sz="2800" b="1" i="1" dirty="0">
                <a:solidFill>
                  <a:schemeClr val="tx1"/>
                </a:solidFill>
              </a:rPr>
              <a:t>to</a:t>
            </a:r>
            <a:r>
              <a:rPr lang="en-GB" sz="2800" b="1" dirty="0">
                <a:solidFill>
                  <a:schemeClr val="tx1"/>
                </a:solidFill>
              </a:rPr>
              <a:t> </a:t>
            </a:r>
            <a:r>
              <a:rPr lang="en-GB" sz="2000" b="1" dirty="0">
                <a:solidFill>
                  <a:schemeClr val="tx1"/>
                </a:solidFill>
              </a:rPr>
              <a:t>the group</a:t>
            </a:r>
          </a:p>
        </p:txBody>
      </p:sp>
      <p:sp>
        <p:nvSpPr>
          <p:cNvPr id="3" name="Content Placeholder 2"/>
          <p:cNvSpPr>
            <a:spLocks noGrp="1"/>
          </p:cNvSpPr>
          <p:nvPr>
            <p:ph idx="1"/>
          </p:nvPr>
        </p:nvSpPr>
        <p:spPr/>
        <p:txBody>
          <a:bodyPr>
            <a:normAutofit fontScale="92500" lnSpcReduction="10000"/>
          </a:bodyPr>
          <a:lstStyle/>
          <a:p>
            <a:pPr marL="0" indent="0">
              <a:buNone/>
            </a:pPr>
            <a:endParaRPr lang="en-GB" sz="4400" dirty="0"/>
          </a:p>
          <a:p>
            <a:pPr marL="0" indent="0">
              <a:buNone/>
            </a:pPr>
            <a:r>
              <a:rPr lang="en-GB" sz="4400" dirty="0"/>
              <a:t>Boo!</a:t>
            </a:r>
          </a:p>
          <a:p>
            <a:pPr marL="0" indent="0">
              <a:buNone/>
            </a:pPr>
            <a:r>
              <a:rPr lang="en-GB" sz="4400" dirty="0"/>
              <a:t>She didn’t like it at all when her father had to go down to London and, for the first time, she had to sleep alone in the old house.</a:t>
            </a:r>
          </a:p>
        </p:txBody>
      </p:sp>
    </p:spTree>
    <p:extLst>
      <p:ext uri="{BB962C8B-B14F-4D97-AF65-F5344CB8AC3E}">
        <p14:creationId xmlns:p14="http://schemas.microsoft.com/office/powerpoint/2010/main" val="3397022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GB" dirty="0"/>
              <a:t>Read after me – using the echo reading technique</a:t>
            </a:r>
          </a:p>
          <a:p>
            <a:endParaRPr lang="en-GB" dirty="0"/>
          </a:p>
          <a:p>
            <a:pPr marL="0" indent="0">
              <a:buNone/>
            </a:pPr>
            <a:r>
              <a:rPr lang="en-GB" sz="4400" dirty="0"/>
              <a:t>Boo!</a:t>
            </a:r>
          </a:p>
          <a:p>
            <a:pPr marL="0" indent="0">
              <a:buNone/>
            </a:pPr>
            <a:r>
              <a:rPr lang="en-GB" sz="4400" dirty="0"/>
              <a:t>She didn’t like it at all when her father had to go down to London and, for the first time, she had to sleep alone in the old house.</a:t>
            </a:r>
          </a:p>
          <a:p>
            <a:endParaRPr lang="en-GB" dirty="0"/>
          </a:p>
        </p:txBody>
      </p:sp>
      <p:sp>
        <p:nvSpPr>
          <p:cNvPr id="9" name="Title 3"/>
          <p:cNvSpPr txBox="1">
            <a:spLocks/>
          </p:cNvSpPr>
          <p:nvPr/>
        </p:nvSpPr>
        <p:spPr>
          <a:xfrm>
            <a:off x="2577114" y="365125"/>
            <a:ext cx="5608782" cy="132556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GB" sz="2000" b="1">
                <a:solidFill>
                  <a:schemeClr val="tx1"/>
                </a:solidFill>
              </a:rPr>
              <a:t>Step 4 – re-read the text </a:t>
            </a:r>
            <a:r>
              <a:rPr lang="en-GB" sz="2800" b="1" i="1">
                <a:solidFill>
                  <a:schemeClr val="tx1"/>
                </a:solidFill>
              </a:rPr>
              <a:t>with</a:t>
            </a:r>
            <a:r>
              <a:rPr lang="en-GB" sz="2000" b="1">
                <a:solidFill>
                  <a:schemeClr val="tx1"/>
                </a:solidFill>
              </a:rPr>
              <a:t> the group, e.g. echo and choral reading</a:t>
            </a:r>
            <a:endParaRPr lang="en-GB" sz="2000" b="1" dirty="0">
              <a:solidFill>
                <a:schemeClr val="tx1"/>
              </a:solidFill>
            </a:endParaRPr>
          </a:p>
        </p:txBody>
      </p:sp>
    </p:spTree>
    <p:extLst>
      <p:ext uri="{BB962C8B-B14F-4D97-AF65-F5344CB8AC3E}">
        <p14:creationId xmlns:p14="http://schemas.microsoft.com/office/powerpoint/2010/main" val="181181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838200" y="365125"/>
            <a:ext cx="5608782" cy="132556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r>
              <a:rPr lang="en-GB" sz="2000" b="1" dirty="0">
                <a:solidFill>
                  <a:schemeClr val="tx1"/>
                </a:solidFill>
              </a:rPr>
              <a:t>Step 4 – re-read the text </a:t>
            </a:r>
            <a:r>
              <a:rPr lang="en-GB" sz="2800" b="1" i="1" dirty="0">
                <a:solidFill>
                  <a:schemeClr val="tx1"/>
                </a:solidFill>
              </a:rPr>
              <a:t>with</a:t>
            </a:r>
            <a:r>
              <a:rPr lang="en-GB" sz="2000" b="1" dirty="0">
                <a:solidFill>
                  <a:schemeClr val="tx1"/>
                </a:solidFill>
              </a:rPr>
              <a:t> the group, e.g. echo and choral reading</a:t>
            </a:r>
          </a:p>
        </p:txBody>
      </p:sp>
      <p:sp>
        <p:nvSpPr>
          <p:cNvPr id="3" name="Content Placeholder 2"/>
          <p:cNvSpPr>
            <a:spLocks noGrp="1"/>
          </p:cNvSpPr>
          <p:nvPr>
            <p:ph idx="1"/>
          </p:nvPr>
        </p:nvSpPr>
        <p:spPr/>
        <p:txBody>
          <a:bodyPr>
            <a:normAutofit fontScale="92500" lnSpcReduction="10000"/>
          </a:bodyPr>
          <a:lstStyle/>
          <a:p>
            <a:r>
              <a:rPr lang="en-GB" dirty="0"/>
              <a:t>Read with  me – using the choral reading technique</a:t>
            </a:r>
          </a:p>
          <a:p>
            <a:endParaRPr lang="en-GB" dirty="0"/>
          </a:p>
          <a:p>
            <a:pPr marL="0" indent="0">
              <a:buNone/>
            </a:pPr>
            <a:r>
              <a:rPr lang="en-GB" sz="4400" dirty="0"/>
              <a:t>Boo!</a:t>
            </a:r>
          </a:p>
          <a:p>
            <a:pPr marL="0" indent="0">
              <a:buNone/>
            </a:pPr>
            <a:r>
              <a:rPr lang="en-GB" sz="4400" dirty="0"/>
              <a:t>She didn’t like it at all when her father had to go down to London and, for the first time, she had to sleep alone in the old house.</a:t>
            </a:r>
          </a:p>
          <a:p>
            <a:endParaRPr lang="en-GB" dirty="0"/>
          </a:p>
        </p:txBody>
      </p:sp>
    </p:spTree>
    <p:extLst>
      <p:ext uri="{BB962C8B-B14F-4D97-AF65-F5344CB8AC3E}">
        <p14:creationId xmlns:p14="http://schemas.microsoft.com/office/powerpoint/2010/main" val="4227606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73317" y="333594"/>
            <a:ext cx="5608782" cy="132556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tx1"/>
                </a:solidFill>
              </a:rPr>
              <a:t>Step 5 – children practise reading </a:t>
            </a:r>
            <a:r>
              <a:rPr lang="en-GB" sz="2800" b="1" dirty="0">
                <a:solidFill>
                  <a:schemeClr val="tx1"/>
                </a:solidFill>
              </a:rPr>
              <a:t>together</a:t>
            </a:r>
          </a:p>
        </p:txBody>
      </p:sp>
      <p:sp>
        <p:nvSpPr>
          <p:cNvPr id="3" name="Content Placeholder 2"/>
          <p:cNvSpPr>
            <a:spLocks noGrp="1"/>
          </p:cNvSpPr>
          <p:nvPr>
            <p:ph idx="1"/>
          </p:nvPr>
        </p:nvSpPr>
        <p:spPr>
          <a:xfrm>
            <a:off x="2301766" y="1797269"/>
            <a:ext cx="9569668" cy="4351283"/>
          </a:xfrm>
        </p:spPr>
        <p:txBody>
          <a:bodyPr>
            <a:normAutofit fontScale="85000" lnSpcReduction="20000"/>
          </a:bodyPr>
          <a:lstStyle/>
          <a:p>
            <a:r>
              <a:rPr lang="en-GB" dirty="0"/>
              <a:t>Practise reading aloud in your pair</a:t>
            </a:r>
          </a:p>
          <a:p>
            <a:pPr marL="514350" indent="-514350">
              <a:buFont typeface="+mj-lt"/>
              <a:buAutoNum type="arabicPeriod"/>
            </a:pPr>
            <a:r>
              <a:rPr lang="en-GB" dirty="0"/>
              <a:t>Echo read – take it in turns to lead the reading and the other echo your phrasing and intonation</a:t>
            </a:r>
          </a:p>
          <a:p>
            <a:pPr marL="514350" indent="-514350">
              <a:buFont typeface="+mj-lt"/>
              <a:buAutoNum type="arabicPeriod"/>
            </a:pPr>
            <a:r>
              <a:rPr lang="en-GB" dirty="0"/>
              <a:t>Choral read – read the text together, in turn being the leading or dominant voice</a:t>
            </a:r>
          </a:p>
          <a:p>
            <a:endParaRPr lang="en-GB" dirty="0"/>
          </a:p>
          <a:p>
            <a:endParaRPr lang="en-GB" dirty="0"/>
          </a:p>
          <a:p>
            <a:pPr marL="0" indent="0">
              <a:buNone/>
            </a:pPr>
            <a:r>
              <a:rPr lang="en-GB" sz="4400" dirty="0"/>
              <a:t>Boo!</a:t>
            </a:r>
          </a:p>
          <a:p>
            <a:pPr marL="0" indent="0">
              <a:buNone/>
            </a:pPr>
            <a:r>
              <a:rPr lang="en-GB" sz="4400" dirty="0"/>
              <a:t>She didn’t like it at all when her father had to go down to London and, for the first time, she had to sleep alone in the old house.</a:t>
            </a:r>
          </a:p>
          <a:p>
            <a:endParaRPr lang="en-GB" dirty="0"/>
          </a:p>
        </p:txBody>
      </p:sp>
    </p:spTree>
    <p:extLst>
      <p:ext uri="{BB962C8B-B14F-4D97-AF65-F5344CB8AC3E}">
        <p14:creationId xmlns:p14="http://schemas.microsoft.com/office/powerpoint/2010/main" val="579685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6927" y="624110"/>
            <a:ext cx="9627686" cy="1280890"/>
          </a:xfrm>
        </p:spPr>
        <p:txBody>
          <a:bodyPr/>
          <a:lstStyle/>
          <a:p>
            <a:r>
              <a:rPr lang="en-GB" dirty="0"/>
              <a:t>Providing practice – (Applying reading) </a:t>
            </a:r>
          </a:p>
        </p:txBody>
      </p:sp>
      <p:sp>
        <p:nvSpPr>
          <p:cNvPr id="3" name="Content Placeholder 2"/>
          <p:cNvSpPr>
            <a:spLocks noGrp="1"/>
          </p:cNvSpPr>
          <p:nvPr>
            <p:ph idx="1"/>
          </p:nvPr>
        </p:nvSpPr>
        <p:spPr>
          <a:xfrm>
            <a:off x="1500352" y="2125509"/>
            <a:ext cx="10515600" cy="4732491"/>
          </a:xfrm>
        </p:spPr>
        <p:txBody>
          <a:bodyPr>
            <a:normAutofit/>
          </a:bodyPr>
          <a:lstStyle/>
          <a:p>
            <a:pPr marL="0" indent="0">
              <a:buNone/>
            </a:pPr>
            <a:r>
              <a:rPr lang="en-GB" dirty="0"/>
              <a:t>Confidence is built by providing lots of opportunities to practise successfully at the skill. Opportunities such as: </a:t>
            </a:r>
          </a:p>
          <a:p>
            <a:r>
              <a:rPr lang="en-GB" dirty="0"/>
              <a:t>Reading aloud to themselves (everyone reading together at the same time) or to the adult</a:t>
            </a:r>
          </a:p>
          <a:p>
            <a:r>
              <a:rPr lang="en-GB" dirty="0"/>
              <a:t>Reading in pairs and small groups</a:t>
            </a:r>
          </a:p>
          <a:p>
            <a:r>
              <a:rPr lang="en-GB" dirty="0"/>
              <a:t>Pair echo and choral reading</a:t>
            </a:r>
          </a:p>
          <a:p>
            <a:r>
              <a:rPr lang="en-GB" dirty="0"/>
              <a:t>Reading to an audience (when confident) </a:t>
            </a:r>
          </a:p>
          <a:p>
            <a:r>
              <a:rPr lang="en-GB" dirty="0"/>
              <a:t>Reading to older or younger children not in their group (only when very confident) </a:t>
            </a:r>
          </a:p>
        </p:txBody>
      </p:sp>
    </p:spTree>
    <p:extLst>
      <p:ext uri="{BB962C8B-B14F-4D97-AF65-F5344CB8AC3E}">
        <p14:creationId xmlns:p14="http://schemas.microsoft.com/office/powerpoint/2010/main" val="18878462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Paired reading</a:t>
            </a:r>
          </a:p>
        </p:txBody>
      </p:sp>
      <p:sp>
        <p:nvSpPr>
          <p:cNvPr id="3" name="Content Placeholder 2"/>
          <p:cNvSpPr>
            <a:spLocks noGrp="1"/>
          </p:cNvSpPr>
          <p:nvPr>
            <p:ph idx="1"/>
          </p:nvPr>
        </p:nvSpPr>
        <p:spPr>
          <a:xfrm>
            <a:off x="1860331" y="1655379"/>
            <a:ext cx="9811407" cy="4603531"/>
          </a:xfrm>
        </p:spPr>
        <p:txBody>
          <a:bodyPr>
            <a:normAutofit/>
          </a:bodyPr>
          <a:lstStyle/>
          <a:p>
            <a:r>
              <a:rPr lang="en-GB" dirty="0"/>
              <a:t>In a paired reading activity, partners read aloud to each other. Pairs can be of the same reading level or you could combine a better reader with a weaker, less fluent reader.</a:t>
            </a:r>
          </a:p>
          <a:p>
            <a:r>
              <a:rPr lang="en-GB" dirty="0"/>
              <a:t>The partners take turns to read, reading sentence by sentence, paragraph by paragraph or section by section. The amount to be read might be agreed beforehand or you might ask children to develop a signal which indicates when they want their partner to take over the reading. </a:t>
            </a:r>
          </a:p>
          <a:p>
            <a:r>
              <a:rPr lang="en-GB" dirty="0"/>
              <a:t>You might also want to discuss with the pairs what should happen if a reader makes a mistake or can’t read a particular word. </a:t>
            </a:r>
          </a:p>
        </p:txBody>
      </p:sp>
    </p:spTree>
    <p:extLst>
      <p:ext uri="{BB962C8B-B14F-4D97-AF65-F5344CB8AC3E}">
        <p14:creationId xmlns:p14="http://schemas.microsoft.com/office/powerpoint/2010/main" val="462867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7629" y="624110"/>
            <a:ext cx="9596984" cy="1280890"/>
          </a:xfrm>
        </p:spPr>
        <p:txBody>
          <a:bodyPr/>
          <a:lstStyle/>
          <a:p>
            <a:r>
              <a:rPr lang="en-GB" dirty="0"/>
              <a:t>Have fun with it! </a:t>
            </a:r>
            <a:br>
              <a:rPr lang="en-GB" dirty="0"/>
            </a:br>
            <a:r>
              <a:rPr lang="en-GB" dirty="0"/>
              <a:t>Reading in a specific manner</a:t>
            </a:r>
          </a:p>
        </p:txBody>
      </p:sp>
      <p:sp>
        <p:nvSpPr>
          <p:cNvPr id="3" name="Content Placeholder 2"/>
          <p:cNvSpPr>
            <a:spLocks noGrp="1"/>
          </p:cNvSpPr>
          <p:nvPr>
            <p:ph idx="1"/>
          </p:nvPr>
        </p:nvSpPr>
        <p:spPr/>
        <p:txBody>
          <a:bodyPr>
            <a:normAutofit/>
          </a:bodyPr>
          <a:lstStyle/>
          <a:p>
            <a:r>
              <a:rPr lang="en-GB" dirty="0"/>
              <a:t>Paired reading can take many forms and you may settle quickly into an approach that the group enjoy and therefore want to repeat, alternatively you may want to try different models. You might ask the pairs to</a:t>
            </a:r>
          </a:p>
          <a:p>
            <a:pPr lvl="0"/>
            <a:r>
              <a:rPr lang="en-GB" dirty="0"/>
              <a:t>Read in a particular tone of voice</a:t>
            </a:r>
          </a:p>
          <a:p>
            <a:pPr lvl="0"/>
            <a:r>
              <a:rPr lang="en-GB" dirty="0"/>
              <a:t>Read as if one of the characters was speaking or telling the story</a:t>
            </a:r>
          </a:p>
          <a:p>
            <a:pPr lvl="0"/>
            <a:r>
              <a:rPr lang="en-GB" dirty="0"/>
              <a:t>Read with a particular emotion in their voice, e.g. as if frightened, angry</a:t>
            </a:r>
          </a:p>
          <a:p>
            <a:pPr lvl="0"/>
            <a:r>
              <a:rPr lang="en-GB" dirty="0"/>
              <a:t>Read as if they were a newsreader on television, or someone making an important announcement</a:t>
            </a:r>
          </a:p>
        </p:txBody>
      </p:sp>
    </p:spTree>
    <p:extLst>
      <p:ext uri="{BB962C8B-B14F-4D97-AF65-F5344CB8AC3E}">
        <p14:creationId xmlns:p14="http://schemas.microsoft.com/office/powerpoint/2010/main" val="31251094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5263" y="624110"/>
            <a:ext cx="9499349" cy="1280890"/>
          </a:xfrm>
        </p:spPr>
        <p:txBody>
          <a:bodyPr/>
          <a:lstStyle/>
          <a:p>
            <a:r>
              <a:rPr lang="en-GB" dirty="0"/>
              <a:t>Which texts will support developing Fluency?</a:t>
            </a:r>
          </a:p>
        </p:txBody>
      </p:sp>
      <p:sp>
        <p:nvSpPr>
          <p:cNvPr id="3" name="Content Placeholder 2"/>
          <p:cNvSpPr>
            <a:spLocks noGrp="1"/>
          </p:cNvSpPr>
          <p:nvPr>
            <p:ph idx="1"/>
          </p:nvPr>
        </p:nvSpPr>
        <p:spPr/>
        <p:txBody>
          <a:bodyPr/>
          <a:lstStyle/>
          <a:p>
            <a:r>
              <a:rPr lang="en-GB" sz="2400" dirty="0"/>
              <a:t>Sections of familiar texts </a:t>
            </a:r>
          </a:p>
          <a:p>
            <a:r>
              <a:rPr lang="en-GB" sz="2400" dirty="0"/>
              <a:t>Retellings of well – known stories</a:t>
            </a:r>
          </a:p>
          <a:p>
            <a:r>
              <a:rPr lang="en-GB" sz="2400" dirty="0"/>
              <a:t>Texts that children have read before</a:t>
            </a:r>
          </a:p>
          <a:p>
            <a:pPr marL="0" indent="0">
              <a:buNone/>
            </a:pPr>
            <a:endParaRPr lang="en-GB" sz="2400" dirty="0"/>
          </a:p>
          <a:p>
            <a:r>
              <a:rPr lang="en-GB" sz="2400" dirty="0"/>
              <a:t>(Familiarity builds confidence which can be extended through the repeated re-readings)</a:t>
            </a:r>
          </a:p>
          <a:p>
            <a:endParaRPr lang="en-GB" dirty="0"/>
          </a:p>
        </p:txBody>
      </p:sp>
    </p:spTree>
    <p:extLst>
      <p:ext uri="{BB962C8B-B14F-4D97-AF65-F5344CB8AC3E}">
        <p14:creationId xmlns:p14="http://schemas.microsoft.com/office/powerpoint/2010/main" val="3862408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3179" y="624110"/>
            <a:ext cx="9531433" cy="1280890"/>
          </a:xfrm>
        </p:spPr>
        <p:txBody>
          <a:bodyPr/>
          <a:lstStyle/>
          <a:p>
            <a:r>
              <a:rPr lang="en-GB" dirty="0"/>
              <a:t>So… Which are good texts for reading aloud? </a:t>
            </a:r>
          </a:p>
        </p:txBody>
      </p:sp>
      <p:sp>
        <p:nvSpPr>
          <p:cNvPr id="3" name="Content Placeholder 2"/>
          <p:cNvSpPr>
            <a:spLocks noGrp="1"/>
          </p:cNvSpPr>
          <p:nvPr>
            <p:ph idx="1"/>
          </p:nvPr>
        </p:nvSpPr>
        <p:spPr>
          <a:xfrm>
            <a:off x="2149642" y="1905000"/>
            <a:ext cx="9354970" cy="4006222"/>
          </a:xfrm>
        </p:spPr>
        <p:txBody>
          <a:bodyPr>
            <a:normAutofit/>
          </a:bodyPr>
          <a:lstStyle/>
          <a:p>
            <a:r>
              <a:rPr lang="en-GB" sz="2000" dirty="0"/>
              <a:t>Really any texts which uses language in lively, interesting ways are likely to work well. </a:t>
            </a:r>
          </a:p>
          <a:p>
            <a:r>
              <a:rPr lang="en-GB" sz="2000" dirty="0"/>
              <a:t>Texts where the language is patterned, where there are repetitions or refrains, where there are opportunities for emotions to emerge from the words or where the readers can have fun with the language. </a:t>
            </a:r>
          </a:p>
          <a:p>
            <a:r>
              <a:rPr lang="en-GB" sz="2000" dirty="0"/>
              <a:t>Texts written to be recited, sung or spoken are likely to work particularly well.</a:t>
            </a:r>
          </a:p>
          <a:p>
            <a:r>
              <a:rPr lang="en-GB" sz="2000" dirty="0"/>
              <a:t>Quality of language should support reading aloud</a:t>
            </a:r>
          </a:p>
          <a:p>
            <a:r>
              <a:rPr lang="en-GB" sz="2000" dirty="0"/>
              <a:t>Texts should contain the features (‘the clues’) which underpin effective reading aloud, e.g. range of punctuation marks, run on lines, chunked text, dialogue</a:t>
            </a:r>
          </a:p>
          <a:p>
            <a:endParaRPr lang="en-GB" dirty="0"/>
          </a:p>
          <a:p>
            <a:endParaRPr lang="en-GB" dirty="0"/>
          </a:p>
        </p:txBody>
      </p:sp>
    </p:spTree>
    <p:extLst>
      <p:ext uri="{BB962C8B-B14F-4D97-AF65-F5344CB8AC3E}">
        <p14:creationId xmlns:p14="http://schemas.microsoft.com/office/powerpoint/2010/main" val="1777741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8829" y="418012"/>
            <a:ext cx="12140621" cy="6035040"/>
          </a:xfrm>
          <a:prstGeom prst="rect">
            <a:avLst/>
          </a:prstGeom>
        </p:spPr>
      </p:pic>
    </p:spTree>
    <p:extLst>
      <p:ext uri="{BB962C8B-B14F-4D97-AF65-F5344CB8AC3E}">
        <p14:creationId xmlns:p14="http://schemas.microsoft.com/office/powerpoint/2010/main" val="3764829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96814" y="624110"/>
            <a:ext cx="9407797" cy="1280890"/>
          </a:xfrm>
        </p:spPr>
        <p:txBody>
          <a:bodyPr/>
          <a:lstStyle/>
          <a:p>
            <a:r>
              <a:rPr lang="en-GB" dirty="0"/>
              <a:t>Continued…</a:t>
            </a:r>
          </a:p>
        </p:txBody>
      </p:sp>
      <p:sp>
        <p:nvSpPr>
          <p:cNvPr id="3" name="Content Placeholder 2"/>
          <p:cNvSpPr>
            <a:spLocks noGrp="1"/>
          </p:cNvSpPr>
          <p:nvPr>
            <p:ph sz="half" idx="1"/>
          </p:nvPr>
        </p:nvSpPr>
        <p:spPr>
          <a:xfrm>
            <a:off x="2486848" y="1825625"/>
            <a:ext cx="4313864" cy="3777622"/>
          </a:xfrm>
        </p:spPr>
        <p:txBody>
          <a:bodyPr>
            <a:normAutofit fontScale="92500" lnSpcReduction="20000"/>
          </a:bodyPr>
          <a:lstStyle/>
          <a:p>
            <a:r>
              <a:rPr lang="en-GB" dirty="0"/>
              <a:t>(Short) poems</a:t>
            </a:r>
          </a:p>
          <a:p>
            <a:r>
              <a:rPr lang="en-GB" dirty="0"/>
              <a:t>Well-written picture books</a:t>
            </a:r>
          </a:p>
          <a:p>
            <a:r>
              <a:rPr lang="en-GB" dirty="0"/>
              <a:t>Texts with strong phrasing</a:t>
            </a:r>
          </a:p>
          <a:p>
            <a:r>
              <a:rPr lang="en-GB" dirty="0"/>
              <a:t>Texts with dialogue</a:t>
            </a:r>
          </a:p>
          <a:p>
            <a:r>
              <a:rPr lang="en-GB" dirty="0"/>
              <a:t>Texts with imaginative use of punctuation and text formatting</a:t>
            </a:r>
          </a:p>
          <a:p>
            <a:r>
              <a:rPr lang="en-GB" dirty="0"/>
              <a:t>Texts with a limited amount of technical (tier 3) vocabulary</a:t>
            </a:r>
          </a:p>
          <a:p>
            <a:endParaRPr lang="en-GB" dirty="0"/>
          </a:p>
          <a:p>
            <a:r>
              <a:rPr lang="en-GB" dirty="0"/>
              <a:t>Short sections of texts where meanings are clear and/ or interesting</a:t>
            </a:r>
          </a:p>
          <a:p>
            <a:endParaRPr lang="en-GB" dirty="0"/>
          </a:p>
        </p:txBody>
      </p:sp>
      <p:sp>
        <p:nvSpPr>
          <p:cNvPr id="5" name="Content Placeholder 4"/>
          <p:cNvSpPr>
            <a:spLocks noGrp="1"/>
          </p:cNvSpPr>
          <p:nvPr>
            <p:ph sz="half" idx="2"/>
          </p:nvPr>
        </p:nvSpPr>
        <p:spPr>
          <a:xfrm>
            <a:off x="6172200" y="1825625"/>
            <a:ext cx="5181600" cy="2943020"/>
          </a:xfrm>
        </p:spPr>
        <p:txBody>
          <a:bodyPr>
            <a:normAutofit fontScale="92500" lnSpcReduction="20000"/>
          </a:bodyPr>
          <a:lstStyle/>
          <a:p>
            <a:pPr lvl="0"/>
            <a:r>
              <a:rPr lang="en-GB" dirty="0"/>
              <a:t>Song lyrics</a:t>
            </a:r>
          </a:p>
          <a:p>
            <a:pPr lvl="0"/>
            <a:r>
              <a:rPr lang="en-GB" dirty="0"/>
              <a:t>Poetry</a:t>
            </a:r>
          </a:p>
          <a:p>
            <a:pPr lvl="0"/>
            <a:r>
              <a:rPr lang="en-GB" dirty="0"/>
              <a:t>Nursery rhymes</a:t>
            </a:r>
          </a:p>
          <a:p>
            <a:pPr lvl="0"/>
            <a:r>
              <a:rPr lang="en-GB" dirty="0"/>
              <a:t>Important speeches from history</a:t>
            </a:r>
          </a:p>
          <a:p>
            <a:pPr lvl="0"/>
            <a:r>
              <a:rPr lang="en-GB" dirty="0"/>
              <a:t>Letters</a:t>
            </a:r>
          </a:p>
          <a:p>
            <a:endParaRPr lang="en-GB" dirty="0"/>
          </a:p>
        </p:txBody>
      </p:sp>
    </p:spTree>
    <p:extLst>
      <p:ext uri="{BB962C8B-B14F-4D97-AF65-F5344CB8AC3E}">
        <p14:creationId xmlns:p14="http://schemas.microsoft.com/office/powerpoint/2010/main" val="5566546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Useful features – texts should include some of the following </a:t>
            </a:r>
          </a:p>
        </p:txBody>
      </p:sp>
      <p:sp>
        <p:nvSpPr>
          <p:cNvPr id="3" name="Content Placeholder 2"/>
          <p:cNvSpPr>
            <a:spLocks noGrp="1"/>
          </p:cNvSpPr>
          <p:nvPr>
            <p:ph idx="1"/>
          </p:nvPr>
        </p:nvSpPr>
        <p:spPr/>
        <p:txBody>
          <a:bodyPr/>
          <a:lstStyle/>
          <a:p>
            <a:r>
              <a:rPr lang="en-GB" dirty="0"/>
              <a:t>A range of punctuation, but particularly full stops and commas</a:t>
            </a:r>
          </a:p>
          <a:p>
            <a:r>
              <a:rPr lang="en-GB" dirty="0"/>
              <a:t>Clauses punctuated by commas</a:t>
            </a:r>
          </a:p>
          <a:p>
            <a:r>
              <a:rPr lang="en-GB" dirty="0"/>
              <a:t>Dialogue with speech punctuation</a:t>
            </a:r>
          </a:p>
          <a:p>
            <a:r>
              <a:rPr lang="en-GB" dirty="0"/>
              <a:t>Sentences of different length, but including some examples where the sentences run on, past the end of the line</a:t>
            </a:r>
          </a:p>
          <a:p>
            <a:r>
              <a:rPr lang="en-GB" dirty="0"/>
              <a:t>Phrases and clauses, e.g. noun phrases, which can be read as a ‘chunk’, a meaningful unit, e.g. the little red hen</a:t>
            </a:r>
          </a:p>
          <a:p>
            <a:r>
              <a:rPr lang="en-GB" dirty="0"/>
              <a:t>Other text features, e.g. bold print</a:t>
            </a:r>
          </a:p>
          <a:p>
            <a:pPr marL="0" indent="0">
              <a:buNone/>
            </a:pPr>
            <a:endParaRPr lang="en-GB" dirty="0"/>
          </a:p>
        </p:txBody>
      </p:sp>
    </p:spTree>
    <p:extLst>
      <p:ext uri="{BB962C8B-B14F-4D97-AF65-F5344CB8AC3E}">
        <p14:creationId xmlns:p14="http://schemas.microsoft.com/office/powerpoint/2010/main" val="39227584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u="sng" dirty="0"/>
              <a:t>Example</a:t>
            </a:r>
            <a:r>
              <a:rPr lang="en-GB" dirty="0"/>
              <a:t>: Structure of the Week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67775691"/>
              </p:ext>
            </p:extLst>
          </p:nvPr>
        </p:nvGraphicFramePr>
        <p:xfrm>
          <a:off x="867105" y="2133600"/>
          <a:ext cx="10972800" cy="314452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1292169756"/>
                    </a:ext>
                  </a:extLst>
                </a:gridCol>
                <a:gridCol w="1828800">
                  <a:extLst>
                    <a:ext uri="{9D8B030D-6E8A-4147-A177-3AD203B41FA5}">
                      <a16:colId xmlns:a16="http://schemas.microsoft.com/office/drawing/2014/main" val="3093248641"/>
                    </a:ext>
                  </a:extLst>
                </a:gridCol>
                <a:gridCol w="1828800">
                  <a:extLst>
                    <a:ext uri="{9D8B030D-6E8A-4147-A177-3AD203B41FA5}">
                      <a16:colId xmlns:a16="http://schemas.microsoft.com/office/drawing/2014/main" val="1129404362"/>
                    </a:ext>
                  </a:extLst>
                </a:gridCol>
                <a:gridCol w="1828800">
                  <a:extLst>
                    <a:ext uri="{9D8B030D-6E8A-4147-A177-3AD203B41FA5}">
                      <a16:colId xmlns:a16="http://schemas.microsoft.com/office/drawing/2014/main" val="1793259702"/>
                    </a:ext>
                  </a:extLst>
                </a:gridCol>
                <a:gridCol w="1828800">
                  <a:extLst>
                    <a:ext uri="{9D8B030D-6E8A-4147-A177-3AD203B41FA5}">
                      <a16:colId xmlns:a16="http://schemas.microsoft.com/office/drawing/2014/main" val="423144884"/>
                    </a:ext>
                  </a:extLst>
                </a:gridCol>
                <a:gridCol w="1828800">
                  <a:extLst>
                    <a:ext uri="{9D8B030D-6E8A-4147-A177-3AD203B41FA5}">
                      <a16:colId xmlns:a16="http://schemas.microsoft.com/office/drawing/2014/main" val="1000003021"/>
                    </a:ext>
                  </a:extLst>
                </a:gridCol>
              </a:tblGrid>
              <a:tr h="370840">
                <a:tc>
                  <a:txBody>
                    <a:bodyPr/>
                    <a:lstStyle/>
                    <a:p>
                      <a:endParaRPr lang="en-GB" dirty="0"/>
                    </a:p>
                  </a:txBody>
                  <a:tcPr/>
                </a:tc>
                <a:tc>
                  <a:txBody>
                    <a:bodyPr/>
                    <a:lstStyle/>
                    <a:p>
                      <a:r>
                        <a:rPr lang="en-GB" dirty="0"/>
                        <a:t>Monday</a:t>
                      </a:r>
                    </a:p>
                  </a:txBody>
                  <a:tcPr/>
                </a:tc>
                <a:tc>
                  <a:txBody>
                    <a:bodyPr/>
                    <a:lstStyle/>
                    <a:p>
                      <a:r>
                        <a:rPr lang="en-GB" dirty="0"/>
                        <a:t>Tuesday</a:t>
                      </a:r>
                    </a:p>
                  </a:txBody>
                  <a:tcPr/>
                </a:tc>
                <a:tc>
                  <a:txBody>
                    <a:bodyPr/>
                    <a:lstStyle/>
                    <a:p>
                      <a:r>
                        <a:rPr lang="en-GB" dirty="0"/>
                        <a:t>Wednesday</a:t>
                      </a:r>
                    </a:p>
                  </a:txBody>
                  <a:tcPr/>
                </a:tc>
                <a:tc>
                  <a:txBody>
                    <a:bodyPr/>
                    <a:lstStyle/>
                    <a:p>
                      <a:r>
                        <a:rPr lang="en-GB" dirty="0"/>
                        <a:t>Thursday</a:t>
                      </a:r>
                    </a:p>
                  </a:txBody>
                  <a:tcPr/>
                </a:tc>
                <a:tc>
                  <a:txBody>
                    <a:bodyPr/>
                    <a:lstStyle/>
                    <a:p>
                      <a:r>
                        <a:rPr lang="en-GB" dirty="0"/>
                        <a:t>Friday </a:t>
                      </a:r>
                    </a:p>
                  </a:txBody>
                  <a:tcPr/>
                </a:tc>
                <a:extLst>
                  <a:ext uri="{0D108BD9-81ED-4DB2-BD59-A6C34878D82A}">
                    <a16:rowId xmlns:a16="http://schemas.microsoft.com/office/drawing/2014/main" val="3975402164"/>
                  </a:ext>
                </a:extLst>
              </a:tr>
              <a:tr h="370840">
                <a:tc>
                  <a:txBody>
                    <a:bodyPr/>
                    <a:lstStyle/>
                    <a:p>
                      <a:r>
                        <a:rPr lang="en-GB" dirty="0"/>
                        <a:t>Lesson</a:t>
                      </a:r>
                    </a:p>
                    <a:p>
                      <a:r>
                        <a:rPr lang="en-GB" dirty="0"/>
                        <a:t>Focus</a:t>
                      </a:r>
                    </a:p>
                  </a:txBody>
                  <a:tcPr/>
                </a:tc>
                <a:tc>
                  <a:txBody>
                    <a:bodyPr/>
                    <a:lstStyle/>
                    <a:p>
                      <a:r>
                        <a:rPr lang="en-GB" sz="1600" dirty="0"/>
                        <a:t>Cracking</a:t>
                      </a:r>
                      <a:r>
                        <a:rPr lang="en-GB" sz="1600" baseline="0" dirty="0"/>
                        <a:t> Comprehension</a:t>
                      </a:r>
                    </a:p>
                    <a:p>
                      <a:endParaRPr lang="en-GB" sz="1600" baseline="0" dirty="0"/>
                    </a:p>
                    <a:p>
                      <a:r>
                        <a:rPr lang="en-GB" sz="1600" dirty="0"/>
                        <a:t>Teaching </a:t>
                      </a:r>
                    </a:p>
                    <a:p>
                      <a:r>
                        <a:rPr lang="en-GB" sz="1600" dirty="0"/>
                        <a:t>Text </a:t>
                      </a:r>
                    </a:p>
                    <a:p>
                      <a:endParaRPr lang="en-GB" sz="2000" dirty="0"/>
                    </a:p>
                    <a:p>
                      <a:endParaRPr lang="en-GB" sz="2000" dirty="0"/>
                    </a:p>
                  </a:txBody>
                  <a:tcPr/>
                </a:tc>
                <a:tc>
                  <a:txBody>
                    <a:bodyPr/>
                    <a:lstStyle/>
                    <a:p>
                      <a:r>
                        <a:rPr lang="en-GB" sz="1600" dirty="0"/>
                        <a:t>Cracking</a:t>
                      </a:r>
                      <a:r>
                        <a:rPr lang="en-GB" sz="1600" baseline="0" dirty="0"/>
                        <a:t> Comprehension</a:t>
                      </a:r>
                    </a:p>
                    <a:p>
                      <a:endParaRPr lang="en-GB" sz="1600" baseline="0" dirty="0"/>
                    </a:p>
                    <a:p>
                      <a:r>
                        <a:rPr lang="en-GB" sz="1600" dirty="0"/>
                        <a:t>Practice </a:t>
                      </a:r>
                    </a:p>
                    <a:p>
                      <a:r>
                        <a:rPr lang="en-GB" sz="1600" dirty="0"/>
                        <a:t>Text </a:t>
                      </a:r>
                    </a:p>
                    <a:p>
                      <a:endParaRPr lang="en-GB" sz="2000" dirty="0"/>
                    </a:p>
                  </a:txBody>
                  <a:tcPr/>
                </a:tc>
                <a:tc>
                  <a:txBody>
                    <a:bodyPr/>
                    <a:lstStyle/>
                    <a:p>
                      <a:r>
                        <a:rPr lang="en-GB" dirty="0"/>
                        <a:t>Pathways</a:t>
                      </a:r>
                      <a:r>
                        <a:rPr lang="en-GB" baseline="0" dirty="0"/>
                        <a:t> to Read/ Class Novel </a:t>
                      </a:r>
                    </a:p>
                    <a:p>
                      <a:endParaRPr lang="en-GB" baseline="0" dirty="0"/>
                    </a:p>
                    <a:p>
                      <a:pPr algn="ctr"/>
                      <a:r>
                        <a:rPr lang="en-GB" sz="1600" baseline="0" dirty="0"/>
                        <a:t>Clarifying &amp; unpicking the text</a:t>
                      </a:r>
                      <a:endParaRPr lang="en-GB" sz="1600" dirty="0"/>
                    </a:p>
                  </a:txBody>
                  <a:tcPr/>
                </a:tc>
                <a:tc>
                  <a:txBody>
                    <a:bodyPr/>
                    <a:lstStyle/>
                    <a:p>
                      <a:r>
                        <a:rPr lang="en-GB" dirty="0"/>
                        <a:t>Pathways to Read/</a:t>
                      </a:r>
                      <a:r>
                        <a:rPr lang="en-GB" baseline="0" dirty="0"/>
                        <a:t> Class Novel</a:t>
                      </a:r>
                    </a:p>
                    <a:p>
                      <a:endParaRPr lang="en-GB" baseline="0" dirty="0"/>
                    </a:p>
                    <a:p>
                      <a:pPr algn="ctr"/>
                      <a:r>
                        <a:rPr lang="en-GB" sz="1600" baseline="0" dirty="0"/>
                        <a:t>Fluency on familiar text broken into short chunks</a:t>
                      </a:r>
                      <a:endParaRPr lang="en-GB" sz="16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Pathways to Read/</a:t>
                      </a:r>
                      <a:r>
                        <a:rPr lang="en-GB" baseline="0" dirty="0"/>
                        <a:t> Class Novel</a:t>
                      </a:r>
                    </a:p>
                    <a:p>
                      <a:endParaRPr lang="en-GB" dirty="0"/>
                    </a:p>
                    <a:p>
                      <a:pPr algn="ctr"/>
                      <a:r>
                        <a:rPr lang="en-GB" sz="1600" dirty="0"/>
                        <a:t>Reading for Pleasure</a:t>
                      </a:r>
                    </a:p>
                  </a:txBody>
                  <a:tcPr/>
                </a:tc>
                <a:extLst>
                  <a:ext uri="{0D108BD9-81ED-4DB2-BD59-A6C34878D82A}">
                    <a16:rowId xmlns:a16="http://schemas.microsoft.com/office/drawing/2014/main" val="2904426527"/>
                  </a:ext>
                </a:extLst>
              </a:tr>
              <a:tr h="370840">
                <a:tc gridSpan="6">
                  <a:txBody>
                    <a:bodyPr/>
                    <a:lstStyle/>
                    <a:p>
                      <a:pPr algn="ctr"/>
                      <a:r>
                        <a:rPr lang="en-GB" dirty="0"/>
                        <a:t>Reciprocal</a:t>
                      </a:r>
                      <a:r>
                        <a:rPr lang="en-GB" baseline="0" dirty="0"/>
                        <a:t> Reading Strategies</a:t>
                      </a:r>
                    </a:p>
                    <a:p>
                      <a:pPr algn="ctr"/>
                      <a:r>
                        <a:rPr lang="en-GB" sz="1600" i="1" baseline="0" dirty="0"/>
                        <a:t>Predicting, clarifying, summarizing, sequencing </a:t>
                      </a:r>
                      <a:endParaRPr lang="en-GB" sz="1600" i="1"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204716101"/>
                  </a:ext>
                </a:extLst>
              </a:tr>
            </a:tbl>
          </a:graphicData>
        </a:graphic>
      </p:graphicFrame>
    </p:spTree>
    <p:extLst>
      <p:ext uri="{BB962C8B-B14F-4D97-AF65-F5344CB8AC3E}">
        <p14:creationId xmlns:p14="http://schemas.microsoft.com/office/powerpoint/2010/main" val="1931054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661771" y="70250"/>
            <a:ext cx="1530229" cy="3871296"/>
          </a:xfrm>
          <a:prstGeom prst="rect">
            <a:avLst/>
          </a:prstGeom>
        </p:spPr>
      </p:pic>
      <p:sp>
        <p:nvSpPr>
          <p:cNvPr id="3" name="Title 2"/>
          <p:cNvSpPr>
            <a:spLocks noGrp="1"/>
          </p:cNvSpPr>
          <p:nvPr>
            <p:ph type="title"/>
          </p:nvPr>
        </p:nvSpPr>
        <p:spPr>
          <a:xfrm>
            <a:off x="930166" y="268015"/>
            <a:ext cx="9619593" cy="3673532"/>
          </a:xfrm>
        </p:spPr>
        <p:txBody>
          <a:bodyPr>
            <a:noAutofit/>
          </a:bodyPr>
          <a:lstStyle/>
          <a:p>
            <a:br>
              <a:rPr lang="en-GB" sz="2800" b="1" u="sng" dirty="0"/>
            </a:br>
            <a:r>
              <a:rPr lang="en-GB" sz="2800" b="1" u="sng" dirty="0"/>
              <a:t>       Where does Fluency sit in current legislation?</a:t>
            </a:r>
            <a:br>
              <a:rPr lang="en-GB" sz="2800" b="1" u="sng" dirty="0"/>
            </a:br>
            <a:br>
              <a:rPr lang="en-GB" sz="2800" b="1" dirty="0"/>
            </a:br>
            <a:br>
              <a:rPr lang="en-GB" sz="2800" b="1" dirty="0"/>
            </a:br>
            <a:r>
              <a:rPr lang="en-GB" sz="2800" b="1" dirty="0"/>
              <a:t>Support pupils to develop fluent reading capabilities </a:t>
            </a:r>
            <a:r>
              <a:rPr lang="en-GB" sz="2800" dirty="0"/>
              <a:t>– Key recommendation 2 in the EEF’s </a:t>
            </a:r>
            <a:br>
              <a:rPr lang="en-GB" sz="2800" dirty="0"/>
            </a:br>
            <a:r>
              <a:rPr lang="en-GB" sz="2800" dirty="0"/>
              <a:t>Improving Literacy In Key Stage 2 Guidance Report</a:t>
            </a:r>
          </a:p>
        </p:txBody>
      </p:sp>
      <p:sp>
        <p:nvSpPr>
          <p:cNvPr id="5" name="Content Placeholder 4"/>
          <p:cNvSpPr>
            <a:spLocks noGrp="1"/>
          </p:cNvSpPr>
          <p:nvPr>
            <p:ph idx="1"/>
          </p:nvPr>
        </p:nvSpPr>
        <p:spPr>
          <a:xfrm>
            <a:off x="1179945" y="4177862"/>
            <a:ext cx="11012055" cy="2864821"/>
          </a:xfrm>
        </p:spPr>
        <p:txBody>
          <a:bodyPr>
            <a:normAutofit/>
          </a:bodyPr>
          <a:lstStyle/>
          <a:p>
            <a:r>
              <a:rPr lang="en-GB" sz="2000" dirty="0"/>
              <a:t>Fluent readers can read </a:t>
            </a:r>
            <a:r>
              <a:rPr lang="en-GB" sz="2000" b="1" dirty="0"/>
              <a:t>quickly, accurately</a:t>
            </a:r>
            <a:r>
              <a:rPr lang="en-GB" sz="2000" dirty="0"/>
              <a:t>, and with </a:t>
            </a:r>
            <a:r>
              <a:rPr lang="en-GB" sz="2000" b="1" dirty="0"/>
              <a:t>appropriate stress and intonation.</a:t>
            </a:r>
          </a:p>
          <a:p>
            <a:r>
              <a:rPr lang="en-GB" sz="2000" dirty="0"/>
              <a:t>Fluent reading supports comprehension because pupils’ cognitive resources are freed from focusing on word recognition and can be redirected towards comprehending the text</a:t>
            </a:r>
          </a:p>
          <a:p>
            <a:pPr marL="0" indent="0">
              <a:buNone/>
            </a:pPr>
            <a:endParaRPr lang="en-GB" dirty="0"/>
          </a:p>
        </p:txBody>
      </p:sp>
    </p:spTree>
    <p:extLst>
      <p:ext uri="{BB962C8B-B14F-4D97-AF65-F5344CB8AC3E}">
        <p14:creationId xmlns:p14="http://schemas.microsoft.com/office/powerpoint/2010/main" val="3724805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27059" y="3850226"/>
            <a:ext cx="8915399" cy="1468800"/>
          </a:xfrm>
        </p:spPr>
        <p:txBody>
          <a:bodyPr/>
          <a:lstStyle/>
          <a:p>
            <a:r>
              <a:rPr lang="en-GB" dirty="0"/>
              <a:t>Non fluent readers</a:t>
            </a:r>
          </a:p>
        </p:txBody>
      </p:sp>
      <p:sp>
        <p:nvSpPr>
          <p:cNvPr id="5" name="Text Placeholder 4"/>
          <p:cNvSpPr>
            <a:spLocks noGrp="1"/>
          </p:cNvSpPr>
          <p:nvPr>
            <p:ph type="body" idx="1"/>
          </p:nvPr>
        </p:nvSpPr>
        <p:spPr>
          <a:xfrm>
            <a:off x="1927060" y="5453522"/>
            <a:ext cx="8915399" cy="860400"/>
          </a:xfrm>
        </p:spPr>
        <p:txBody>
          <a:bodyPr>
            <a:normAutofit fontScale="92500" lnSpcReduction="20000"/>
          </a:bodyPr>
          <a:lstStyle/>
          <a:p>
            <a:r>
              <a:rPr lang="en-GB" dirty="0">
                <a:hlinkClick r:id="rId3"/>
              </a:rPr>
              <a:t>https://app.seesaw.me/pages/shared_item?item_id=item.c4ea4353-d789-420e-a24c-ddd27eae37fe&amp;share_token=SkuqmdA8Swq9EYA_NBXqwA&amp;mode=share</a:t>
            </a:r>
            <a:r>
              <a:rPr lang="en-GB" dirty="0"/>
              <a:t> </a:t>
            </a:r>
          </a:p>
        </p:txBody>
      </p:sp>
      <p:pic>
        <p:nvPicPr>
          <p:cNvPr id="6" name="Picture 2" descr="Fluency Checklist (for students) | Reading fluency, Reading intervention,  Reading less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0792" y="339377"/>
            <a:ext cx="4546658" cy="3510849"/>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614855" y="339377"/>
            <a:ext cx="5722883" cy="254571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2800" dirty="0"/>
              <a:t>Listen to Child A. </a:t>
            </a:r>
          </a:p>
          <a:p>
            <a:pPr algn="ctr"/>
            <a:r>
              <a:rPr lang="en-GB" sz="2800" dirty="0"/>
              <a:t>With the Fluency checklist in mind, how would you help this child? </a:t>
            </a:r>
          </a:p>
        </p:txBody>
      </p:sp>
    </p:spTree>
    <p:extLst>
      <p:ext uri="{BB962C8B-B14F-4D97-AF65-F5344CB8AC3E}">
        <p14:creationId xmlns:p14="http://schemas.microsoft.com/office/powerpoint/2010/main" val="4170751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5249" y="-667509"/>
            <a:ext cx="10515600" cy="1643061"/>
          </a:xfrm>
        </p:spPr>
        <p:txBody>
          <a:bodyPr>
            <a:normAutofit/>
          </a:bodyPr>
          <a:lstStyle/>
          <a:p>
            <a:r>
              <a:rPr lang="en-GB" dirty="0"/>
              <a:t>Characteristics of </a:t>
            </a:r>
            <a:r>
              <a:rPr lang="en-GB" u="sng" dirty="0"/>
              <a:t>non fluent </a:t>
            </a:r>
            <a:r>
              <a:rPr lang="en-GB" dirty="0"/>
              <a:t>readers</a:t>
            </a:r>
          </a:p>
        </p:txBody>
      </p:sp>
      <p:sp>
        <p:nvSpPr>
          <p:cNvPr id="5" name="Text Placeholder 4"/>
          <p:cNvSpPr>
            <a:spLocks noGrp="1"/>
          </p:cNvSpPr>
          <p:nvPr>
            <p:ph type="body" idx="1"/>
          </p:nvPr>
        </p:nvSpPr>
        <p:spPr>
          <a:xfrm>
            <a:off x="1541299" y="1259331"/>
            <a:ext cx="10515600" cy="5441014"/>
          </a:xfrm>
        </p:spPr>
        <p:txBody>
          <a:bodyPr>
            <a:normAutofit/>
          </a:bodyPr>
          <a:lstStyle/>
          <a:p>
            <a:pPr marL="342900" indent="-342900">
              <a:buFont typeface="Wingdings" panose="05000000000000000000" pitchFamily="2" charset="2"/>
              <a:buChar char="ü"/>
            </a:pPr>
            <a:r>
              <a:rPr lang="en-GB" dirty="0"/>
              <a:t>Children who read accurately but so slowly and haltingly that it impedes their understanding are likely to benefit considerably from this fluency into understanding approach.</a:t>
            </a:r>
          </a:p>
          <a:p>
            <a:r>
              <a:rPr lang="en-GB" dirty="0">
                <a:solidFill>
                  <a:schemeClr val="accent6">
                    <a:lumMod val="75000"/>
                  </a:schemeClr>
                </a:solidFill>
              </a:rPr>
              <a:t>Child A could read many Y2 spellings </a:t>
            </a:r>
            <a:r>
              <a:rPr lang="en-GB" dirty="0" err="1">
                <a:solidFill>
                  <a:schemeClr val="accent6">
                    <a:lumMod val="75000"/>
                  </a:schemeClr>
                </a:solidFill>
              </a:rPr>
              <a:t>eg</a:t>
            </a:r>
            <a:r>
              <a:rPr lang="en-GB" dirty="0">
                <a:solidFill>
                  <a:schemeClr val="accent6">
                    <a:lumMod val="75000"/>
                  </a:schemeClr>
                </a:solidFill>
              </a:rPr>
              <a:t>. </a:t>
            </a:r>
            <a:r>
              <a:rPr lang="en-GB" i="1" dirty="0">
                <a:solidFill>
                  <a:schemeClr val="accent6">
                    <a:lumMod val="75000"/>
                  </a:schemeClr>
                </a:solidFill>
              </a:rPr>
              <a:t>pirate, captain, every, talk but the slowness of his reading prevented understanding. </a:t>
            </a:r>
          </a:p>
          <a:p>
            <a:pPr marL="342900" indent="-342900">
              <a:buFont typeface="Wingdings" panose="05000000000000000000" pitchFamily="2" charset="2"/>
              <a:buChar char="ü"/>
            </a:pPr>
            <a:endParaRPr lang="en-GB" dirty="0"/>
          </a:p>
          <a:p>
            <a:pPr marL="342900" indent="-342900">
              <a:buFont typeface="Wingdings" panose="05000000000000000000" pitchFamily="2" charset="2"/>
              <a:buChar char="ü"/>
            </a:pPr>
            <a:r>
              <a:rPr lang="en-GB" dirty="0"/>
              <a:t>Children who read accurately but do not take enough account of meaning boundaries marked by punctuation, or who read too fast in ways which impede the full understanding of text</a:t>
            </a:r>
          </a:p>
          <a:p>
            <a:pPr marL="342900" indent="-342900">
              <a:buFont typeface="Wingdings" panose="05000000000000000000" pitchFamily="2" charset="2"/>
              <a:buChar char="ü"/>
            </a:pPr>
            <a:r>
              <a:rPr lang="en-GB" dirty="0"/>
              <a:t>Children who segment year group specific words orally even when they are familiar to them. </a:t>
            </a:r>
          </a:p>
          <a:p>
            <a:pPr marL="342900" indent="-342900">
              <a:buFont typeface="Wingdings" panose="05000000000000000000" pitchFamily="2" charset="2"/>
              <a:buChar char="ü"/>
            </a:pPr>
            <a:r>
              <a:rPr lang="en-GB" dirty="0"/>
              <a:t>Children who don’t use intonation, phrasing and repeated words or refrains to help with the flow of their reading. </a:t>
            </a:r>
          </a:p>
          <a:p>
            <a:r>
              <a:rPr lang="en-GB" dirty="0">
                <a:solidFill>
                  <a:schemeClr val="accent6">
                    <a:lumMod val="75000"/>
                  </a:schemeClr>
                </a:solidFill>
              </a:rPr>
              <a:t>Child A read words as singular units and not in phases. </a:t>
            </a:r>
            <a:r>
              <a:rPr lang="en-GB" dirty="0" err="1">
                <a:solidFill>
                  <a:schemeClr val="accent6">
                    <a:lumMod val="75000"/>
                  </a:schemeClr>
                </a:solidFill>
              </a:rPr>
              <a:t>Eg</a:t>
            </a:r>
            <a:r>
              <a:rPr lang="en-GB" dirty="0">
                <a:solidFill>
                  <a:schemeClr val="accent6">
                    <a:lumMod val="75000"/>
                  </a:schemeClr>
                </a:solidFill>
              </a:rPr>
              <a:t>. Captain// pepper. This was a repeated name which should have been read fluidly. </a:t>
            </a:r>
          </a:p>
          <a:p>
            <a:endParaRPr lang="en-GB" dirty="0">
              <a:solidFill>
                <a:schemeClr val="accent6">
                  <a:lumMod val="75000"/>
                </a:schemeClr>
              </a:solidFill>
            </a:endParaRPr>
          </a:p>
          <a:p>
            <a:endParaRPr lang="en-GB" dirty="0">
              <a:solidFill>
                <a:schemeClr val="accent6">
                  <a:lumMod val="75000"/>
                </a:schemeClr>
              </a:solidFill>
            </a:endParaRPr>
          </a:p>
        </p:txBody>
      </p:sp>
    </p:spTree>
    <p:extLst>
      <p:ext uri="{BB962C8B-B14F-4D97-AF65-F5344CB8AC3E}">
        <p14:creationId xmlns:p14="http://schemas.microsoft.com/office/powerpoint/2010/main" val="2830480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Awareness of punctuation</a:t>
            </a:r>
          </a:p>
        </p:txBody>
      </p:sp>
      <p:sp>
        <p:nvSpPr>
          <p:cNvPr id="3" name="Content Placeholder 2"/>
          <p:cNvSpPr>
            <a:spLocks noGrp="1"/>
          </p:cNvSpPr>
          <p:nvPr>
            <p:ph idx="1"/>
          </p:nvPr>
        </p:nvSpPr>
        <p:spPr>
          <a:xfrm>
            <a:off x="2380593" y="1623848"/>
            <a:ext cx="9124019" cy="4287374"/>
          </a:xfrm>
        </p:spPr>
        <p:txBody>
          <a:bodyPr>
            <a:normAutofit/>
          </a:bodyPr>
          <a:lstStyle/>
          <a:p>
            <a:r>
              <a:rPr lang="en-GB" sz="2400" dirty="0"/>
              <a:t>They may appear not to notice basic punctuation (full stops in particular, but also question and exclamation marks and commas) when reading aloud.</a:t>
            </a:r>
          </a:p>
          <a:p>
            <a:r>
              <a:rPr lang="en-GB" sz="2400" dirty="0"/>
              <a:t>This means that they may read through sense boundaries.</a:t>
            </a:r>
          </a:p>
          <a:p>
            <a:r>
              <a:rPr lang="en-GB" sz="2400" dirty="0"/>
              <a:t>Reading may lack expression.</a:t>
            </a:r>
          </a:p>
        </p:txBody>
      </p:sp>
      <p:sp>
        <p:nvSpPr>
          <p:cNvPr id="4" name="Rounded Rectangle 3"/>
          <p:cNvSpPr/>
          <p:nvPr/>
        </p:nvSpPr>
        <p:spPr>
          <a:xfrm>
            <a:off x="1797269" y="4335517"/>
            <a:ext cx="9707343" cy="1954924"/>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dirty="0"/>
              <a:t>Activity: Read the sentence below, pausing at the end of the line. What does it do to change the meaning of the sentence? Does it make sense at all?</a:t>
            </a:r>
          </a:p>
          <a:p>
            <a:pPr algn="ctr"/>
            <a:endParaRPr lang="en-GB" dirty="0"/>
          </a:p>
          <a:p>
            <a:r>
              <a:rPr lang="en-GB" i="1" dirty="0"/>
              <a:t>“My dear Foxy!” cried Badger. “What in the world</a:t>
            </a:r>
          </a:p>
          <a:p>
            <a:r>
              <a:rPr lang="en-GB" i="1" dirty="0"/>
              <a:t>Has happened to your tail?”</a:t>
            </a:r>
          </a:p>
        </p:txBody>
      </p:sp>
    </p:spTree>
    <p:extLst>
      <p:ext uri="{BB962C8B-B14F-4D97-AF65-F5344CB8AC3E}">
        <p14:creationId xmlns:p14="http://schemas.microsoft.com/office/powerpoint/2010/main" val="3675056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2221" y="624110"/>
            <a:ext cx="9502391" cy="1280890"/>
          </a:xfrm>
        </p:spPr>
        <p:txBody>
          <a:bodyPr/>
          <a:lstStyle/>
          <a:p>
            <a:r>
              <a:rPr lang="en-GB" dirty="0"/>
              <a:t>How does it effect their </a:t>
            </a:r>
            <a:r>
              <a:rPr lang="en-GB" u="sng" dirty="0"/>
              <a:t>attitude</a:t>
            </a:r>
            <a:r>
              <a:rPr lang="en-GB" dirty="0"/>
              <a:t> to reading?</a:t>
            </a:r>
          </a:p>
        </p:txBody>
      </p:sp>
      <p:sp>
        <p:nvSpPr>
          <p:cNvPr id="3" name="Content Placeholder 2"/>
          <p:cNvSpPr>
            <a:spLocks noGrp="1"/>
          </p:cNvSpPr>
          <p:nvPr>
            <p:ph idx="1"/>
          </p:nvPr>
        </p:nvSpPr>
        <p:spPr/>
        <p:txBody>
          <a:bodyPr>
            <a:normAutofit/>
          </a:bodyPr>
          <a:lstStyle/>
          <a:p>
            <a:r>
              <a:rPr lang="en-GB" sz="2800" dirty="0"/>
              <a:t>Reading often lacks enthusiasm</a:t>
            </a:r>
          </a:p>
          <a:p>
            <a:r>
              <a:rPr lang="en-GB" sz="2800" dirty="0"/>
              <a:t>Often show little interest in what they read – reading is a </a:t>
            </a:r>
            <a:r>
              <a:rPr lang="en-GB" sz="2800" u="sng" dirty="0"/>
              <a:t>trial</a:t>
            </a:r>
            <a:r>
              <a:rPr lang="en-GB" sz="2800" dirty="0"/>
              <a:t> rather than for pleasure.</a:t>
            </a:r>
          </a:p>
          <a:p>
            <a:r>
              <a:rPr lang="en-GB" sz="2800" dirty="0"/>
              <a:t>Children may be more interested in books read to them – joining in etc…</a:t>
            </a:r>
          </a:p>
        </p:txBody>
      </p:sp>
    </p:spTree>
    <p:extLst>
      <p:ext uri="{BB962C8B-B14F-4D97-AF65-F5344CB8AC3E}">
        <p14:creationId xmlns:p14="http://schemas.microsoft.com/office/powerpoint/2010/main" val="4098795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904398" y="38040"/>
            <a:ext cx="1172391" cy="2966009"/>
          </a:xfrm>
          <a:prstGeom prst="rect">
            <a:avLst/>
          </a:prstGeom>
        </p:spPr>
      </p:pic>
      <p:sp>
        <p:nvSpPr>
          <p:cNvPr id="3" name="Title 2"/>
          <p:cNvSpPr>
            <a:spLocks noGrp="1"/>
          </p:cNvSpPr>
          <p:nvPr>
            <p:ph type="title"/>
          </p:nvPr>
        </p:nvSpPr>
        <p:spPr>
          <a:xfrm>
            <a:off x="1287677" y="1216463"/>
            <a:ext cx="9999620" cy="2638924"/>
          </a:xfrm>
        </p:spPr>
        <p:txBody>
          <a:bodyPr>
            <a:normAutofit/>
          </a:bodyPr>
          <a:lstStyle/>
          <a:p>
            <a:r>
              <a:rPr lang="en-GB" sz="4000" b="1" u="sng" dirty="0"/>
              <a:t>How can we help?</a:t>
            </a:r>
            <a:endParaRPr lang="en-GB" sz="4000" u="sng" dirty="0"/>
          </a:p>
        </p:txBody>
      </p:sp>
      <p:sp>
        <p:nvSpPr>
          <p:cNvPr id="5" name="Content Placeholder 4"/>
          <p:cNvSpPr>
            <a:spLocks noGrp="1"/>
          </p:cNvSpPr>
          <p:nvPr>
            <p:ph idx="1"/>
          </p:nvPr>
        </p:nvSpPr>
        <p:spPr>
          <a:xfrm>
            <a:off x="1287677" y="2676964"/>
            <a:ext cx="9862826" cy="3802665"/>
          </a:xfrm>
        </p:spPr>
        <p:txBody>
          <a:bodyPr>
            <a:normAutofit/>
          </a:bodyPr>
          <a:lstStyle/>
          <a:p>
            <a:r>
              <a:rPr lang="en-GB" dirty="0"/>
              <a:t>(Fluency) can be developed through </a:t>
            </a:r>
          </a:p>
          <a:p>
            <a:pPr lvl="1"/>
            <a:r>
              <a:rPr lang="en-GB" dirty="0"/>
              <a:t>Guided oral reading instruction – teachers model fluent reading of a text, then pupils read the same text aloud with appropriate feedback; and</a:t>
            </a:r>
          </a:p>
          <a:p>
            <a:pPr lvl="1"/>
            <a:r>
              <a:rPr lang="en-GB" dirty="0"/>
              <a:t>Repeated reading – pupils re-read a short and meaningful passage a set number of times or until they reach a suitable level of fluency</a:t>
            </a:r>
          </a:p>
          <a:p>
            <a:r>
              <a:rPr lang="en-GB" sz="2400" dirty="0"/>
              <a:t>It is important to understand pupils’ current capabilities and teach accordingly. Most pupils will need an </a:t>
            </a:r>
            <a:r>
              <a:rPr lang="en-GB" sz="2400" b="1" dirty="0"/>
              <a:t>emphasis on developing reading fluency</a:t>
            </a:r>
            <a:r>
              <a:rPr lang="en-GB" sz="2400" dirty="0"/>
              <a:t>, but some pupils may need a focus on more basic skills, such as </a:t>
            </a:r>
            <a:r>
              <a:rPr lang="en-GB" sz="2400" b="1" dirty="0"/>
              <a:t>decoding</a:t>
            </a:r>
            <a:r>
              <a:rPr lang="en-GB" sz="2400" dirty="0"/>
              <a:t> and </a:t>
            </a:r>
            <a:r>
              <a:rPr lang="en-GB" sz="2400" b="1" dirty="0"/>
              <a:t>phonological awareness. </a:t>
            </a:r>
          </a:p>
        </p:txBody>
      </p:sp>
    </p:spTree>
    <p:extLst>
      <p:ext uri="{BB962C8B-B14F-4D97-AF65-F5344CB8AC3E}">
        <p14:creationId xmlns:p14="http://schemas.microsoft.com/office/powerpoint/2010/main" val="1742858543"/>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BBB58B316950243993389F884E0A5B8" ma:contentTypeVersion="13" ma:contentTypeDescription="Create a new document." ma:contentTypeScope="" ma:versionID="039240906a32c7b6e9229d1bc61376cb">
  <xsd:schema xmlns:xsd="http://www.w3.org/2001/XMLSchema" xmlns:xs="http://www.w3.org/2001/XMLSchema" xmlns:p="http://schemas.microsoft.com/office/2006/metadata/properties" xmlns:ns3="ae2ea979-0762-48e2-8af7-d87aaecb2bca" xmlns:ns4="b178d0c5-23d5-4f8d-8777-bd40a0b7a1eb" targetNamespace="http://schemas.microsoft.com/office/2006/metadata/properties" ma:root="true" ma:fieldsID="5467cd20bd499b818c6ade6f7ba0a3a1" ns3:_="" ns4:_="">
    <xsd:import namespace="ae2ea979-0762-48e2-8af7-d87aaecb2bca"/>
    <xsd:import namespace="b178d0c5-23d5-4f8d-8777-bd40a0b7a1e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2ea979-0762-48e2-8af7-d87aaecb2b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178d0c5-23d5-4f8d-8777-bd40a0b7a1e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DB708B3-6783-4BDE-BD22-8AE4C07A25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2ea979-0762-48e2-8af7-d87aaecb2bca"/>
    <ds:schemaRef ds:uri="b178d0c5-23d5-4f8d-8777-bd40a0b7a1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8EF6A3-58A3-45FD-964A-26D1CFAC5985}">
  <ds:schemaRefs>
    <ds:schemaRef ds:uri="http://schemas.microsoft.com/sharepoint/v3/contenttype/forms"/>
  </ds:schemaRefs>
</ds:datastoreItem>
</file>

<file path=customXml/itemProps3.xml><?xml version="1.0" encoding="utf-8"?>
<ds:datastoreItem xmlns:ds="http://schemas.openxmlformats.org/officeDocument/2006/customXml" ds:itemID="{2AA35CD5-711E-4FF3-B23D-97FB2FB7C098}">
  <ds:schemaRefs>
    <ds:schemaRef ds:uri="http://schemas.microsoft.com/office/2006/metadata/properties"/>
    <ds:schemaRef ds:uri="http://purl.org/dc/terms/"/>
    <ds:schemaRef ds:uri="http://schemas.openxmlformats.org/package/2006/metadata/core-properties"/>
    <ds:schemaRef ds:uri="http://purl.org/dc/dcmitype/"/>
    <ds:schemaRef ds:uri="http://schemas.microsoft.com/office/2006/documentManagement/types"/>
    <ds:schemaRef ds:uri="b178d0c5-23d5-4f8d-8777-bd40a0b7a1eb"/>
    <ds:schemaRef ds:uri="http://purl.org/dc/elements/1.1/"/>
    <ds:schemaRef ds:uri="http://schemas.microsoft.com/office/infopath/2007/PartnerControls"/>
    <ds:schemaRef ds:uri="ae2ea979-0762-48e2-8af7-d87aaecb2bca"/>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TM02892315[[fn=Wisp]]</Template>
  <TotalTime>2309</TotalTime>
  <Words>2808</Words>
  <Application>Microsoft Office PowerPoint</Application>
  <PresentationFormat>Widescreen</PresentationFormat>
  <Paragraphs>269</Paragraphs>
  <Slides>32</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Century Gothic</vt:lpstr>
      <vt:lpstr>Wingdings</vt:lpstr>
      <vt:lpstr>Wingdings 3</vt:lpstr>
      <vt:lpstr>Wisp</vt:lpstr>
      <vt:lpstr>Fluency June 2021</vt:lpstr>
      <vt:lpstr>Why is fluency important?</vt:lpstr>
      <vt:lpstr>PowerPoint Presentation</vt:lpstr>
      <vt:lpstr>        Where does Fluency sit in current legislation?   Support pupils to develop fluent reading capabilities – Key recommendation 2 in the EEF’s  Improving Literacy In Key Stage 2 Guidance Report</vt:lpstr>
      <vt:lpstr>Non fluent readers</vt:lpstr>
      <vt:lpstr>Characteristics of non fluent readers</vt:lpstr>
      <vt:lpstr>Awareness of punctuation</vt:lpstr>
      <vt:lpstr>How does it effect their attitude to reading?</vt:lpstr>
      <vt:lpstr>How can we help?</vt:lpstr>
      <vt:lpstr>A teaching sequence focusing on improving reading fluency</vt:lpstr>
      <vt:lpstr>Who will benefit?... EVERYONE  But specifically, for children who know their phonics but don't always apply their knowledge to reading </vt:lpstr>
      <vt:lpstr>PowerPoint Presentation</vt:lpstr>
      <vt:lpstr>Fluent reading involves the reader in processing other clues …we need to teach children to ‘survey the text’ for these clues</vt:lpstr>
      <vt:lpstr>Reading fluency lessons</vt:lpstr>
      <vt:lpstr>PowerPoint Presentation</vt:lpstr>
      <vt:lpstr>   </vt:lpstr>
      <vt:lpstr>Boo!</vt:lpstr>
      <vt:lpstr>PowerPoint Presentation</vt:lpstr>
      <vt:lpstr>Step 1 – model the reading to the group </vt:lpstr>
      <vt:lpstr>Step 2 – survey the text – point out the clues you’re using</vt:lpstr>
      <vt:lpstr>Step 3 – re-read the text to the group</vt:lpstr>
      <vt:lpstr>PowerPoint Presentation</vt:lpstr>
      <vt:lpstr>Step 4 – re-read the text with the group, e.g. echo and choral reading</vt:lpstr>
      <vt:lpstr>Step 5 – children practise reading together</vt:lpstr>
      <vt:lpstr>Providing practice – (Applying reading) </vt:lpstr>
      <vt:lpstr>Paired reading</vt:lpstr>
      <vt:lpstr>Have fun with it!  Reading in a specific manner</vt:lpstr>
      <vt:lpstr>Which texts will support developing Fluency?</vt:lpstr>
      <vt:lpstr>So… Which are good texts for reading aloud? </vt:lpstr>
      <vt:lpstr>Continued…</vt:lpstr>
      <vt:lpstr>Useful features – texts should include some of the following </vt:lpstr>
      <vt:lpstr>Example: Structure of the Week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dc:creator>
  <cp:lastModifiedBy>caroline bruce</cp:lastModifiedBy>
  <cp:revision>43</cp:revision>
  <dcterms:created xsi:type="dcterms:W3CDTF">2020-06-22T07:50:18Z</dcterms:created>
  <dcterms:modified xsi:type="dcterms:W3CDTF">2022-07-26T12:31:41Z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0x0101009BBB58B316950243993389F884E0A5B8</vt:lpwstr>
  </property>
</Properties>
</file>